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  <p:sldMasterId id="2147483678" r:id="rId2"/>
  </p:sldMasterIdLst>
  <p:notesMasterIdLst>
    <p:notesMasterId r:id="rId117"/>
  </p:notesMasterIdLst>
  <p:sldIdLst>
    <p:sldId id="11137" r:id="rId3"/>
    <p:sldId id="11604" r:id="rId4"/>
    <p:sldId id="11783" r:id="rId5"/>
    <p:sldId id="11618" r:id="rId6"/>
    <p:sldId id="11619" r:id="rId7"/>
    <p:sldId id="11620" r:id="rId8"/>
    <p:sldId id="11621" r:id="rId9"/>
    <p:sldId id="11622" r:id="rId10"/>
    <p:sldId id="11625" r:id="rId11"/>
    <p:sldId id="11626" r:id="rId12"/>
    <p:sldId id="11627" r:id="rId13"/>
    <p:sldId id="11628" r:id="rId14"/>
    <p:sldId id="11629" r:id="rId15"/>
    <p:sldId id="11631" r:id="rId16"/>
    <p:sldId id="11632" r:id="rId17"/>
    <p:sldId id="11633" r:id="rId18"/>
    <p:sldId id="11634" r:id="rId19"/>
    <p:sldId id="11115" r:id="rId20"/>
    <p:sldId id="11116" r:id="rId21"/>
    <p:sldId id="11117" r:id="rId22"/>
    <p:sldId id="11636" r:id="rId23"/>
    <p:sldId id="11637" r:id="rId24"/>
    <p:sldId id="11638" r:id="rId25"/>
    <p:sldId id="11639" r:id="rId26"/>
    <p:sldId id="11640" r:id="rId27"/>
    <p:sldId id="11641" r:id="rId28"/>
    <p:sldId id="11642" r:id="rId29"/>
    <p:sldId id="11643" r:id="rId30"/>
    <p:sldId id="11644" r:id="rId31"/>
    <p:sldId id="11645" r:id="rId32"/>
    <p:sldId id="11646" r:id="rId33"/>
    <p:sldId id="11647" r:id="rId34"/>
    <p:sldId id="11648" r:id="rId35"/>
    <p:sldId id="11131" r:id="rId36"/>
    <p:sldId id="11132" r:id="rId37"/>
    <p:sldId id="11133" r:id="rId38"/>
    <p:sldId id="11134" r:id="rId39"/>
    <p:sldId id="11135" r:id="rId40"/>
    <p:sldId id="11136" r:id="rId41"/>
    <p:sldId id="11649" r:id="rId42"/>
    <p:sldId id="11650" r:id="rId43"/>
    <p:sldId id="11139" r:id="rId44"/>
    <p:sldId id="11140" r:id="rId45"/>
    <p:sldId id="11141" r:id="rId46"/>
    <p:sldId id="11142" r:id="rId47"/>
    <p:sldId id="11143" r:id="rId48"/>
    <p:sldId id="11144" r:id="rId49"/>
    <p:sldId id="11145" r:id="rId50"/>
    <p:sldId id="11146" r:id="rId51"/>
    <p:sldId id="11147" r:id="rId52"/>
    <p:sldId id="11148" r:id="rId53"/>
    <p:sldId id="11149" r:id="rId54"/>
    <p:sldId id="11150" r:id="rId55"/>
    <p:sldId id="11151" r:id="rId56"/>
    <p:sldId id="11152" r:id="rId57"/>
    <p:sldId id="11153" r:id="rId58"/>
    <p:sldId id="11154" r:id="rId59"/>
    <p:sldId id="11155" r:id="rId60"/>
    <p:sldId id="11156" r:id="rId61"/>
    <p:sldId id="11659" r:id="rId62"/>
    <p:sldId id="11660" r:id="rId63"/>
    <p:sldId id="11661" r:id="rId64"/>
    <p:sldId id="11662" r:id="rId65"/>
    <p:sldId id="11177" r:id="rId66"/>
    <p:sldId id="11191" r:id="rId67"/>
    <p:sldId id="11193" r:id="rId68"/>
    <p:sldId id="11194" r:id="rId69"/>
    <p:sldId id="11197" r:id="rId70"/>
    <p:sldId id="11784" r:id="rId71"/>
    <p:sldId id="11283" r:id="rId72"/>
    <p:sldId id="11284" r:id="rId73"/>
    <p:sldId id="11293" r:id="rId74"/>
    <p:sldId id="11296" r:id="rId75"/>
    <p:sldId id="11297" r:id="rId76"/>
    <p:sldId id="11298" r:id="rId77"/>
    <p:sldId id="11299" r:id="rId78"/>
    <p:sldId id="11300" r:id="rId79"/>
    <p:sldId id="11302" r:id="rId80"/>
    <p:sldId id="11303" r:id="rId81"/>
    <p:sldId id="11305" r:id="rId82"/>
    <p:sldId id="11306" r:id="rId83"/>
    <p:sldId id="11307" r:id="rId84"/>
    <p:sldId id="11308" r:id="rId85"/>
    <p:sldId id="11309" r:id="rId86"/>
    <p:sldId id="11310" r:id="rId87"/>
    <p:sldId id="11311" r:id="rId88"/>
    <p:sldId id="11312" r:id="rId89"/>
    <p:sldId id="11313" r:id="rId90"/>
    <p:sldId id="11314" r:id="rId91"/>
    <p:sldId id="11315" r:id="rId92"/>
    <p:sldId id="11316" r:id="rId93"/>
    <p:sldId id="11317" r:id="rId94"/>
    <p:sldId id="11318" r:id="rId95"/>
    <p:sldId id="11319" r:id="rId96"/>
    <p:sldId id="565" r:id="rId97"/>
    <p:sldId id="567" r:id="rId98"/>
    <p:sldId id="1757" r:id="rId99"/>
    <p:sldId id="557" r:id="rId100"/>
    <p:sldId id="550" r:id="rId101"/>
    <p:sldId id="551" r:id="rId102"/>
    <p:sldId id="552" r:id="rId103"/>
    <p:sldId id="261" r:id="rId104"/>
    <p:sldId id="1758" r:id="rId105"/>
    <p:sldId id="1759" r:id="rId106"/>
    <p:sldId id="560" r:id="rId107"/>
    <p:sldId id="1760" r:id="rId108"/>
    <p:sldId id="1674" r:id="rId109"/>
    <p:sldId id="1675" r:id="rId110"/>
    <p:sldId id="1642" r:id="rId111"/>
    <p:sldId id="1678" r:id="rId112"/>
    <p:sldId id="1677" r:id="rId113"/>
    <p:sldId id="1681" r:id="rId114"/>
    <p:sldId id="1682" r:id="rId115"/>
    <p:sldId id="11114" r:id="rId116"/>
  </p:sldIdLst>
  <p:sldSz cx="9144000" cy="5143500" type="screen16x9"/>
  <p:notesSz cx="9144000" cy="51435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661" autoAdjust="0"/>
    <p:restoredTop sz="94660"/>
  </p:normalViewPr>
  <p:slideViewPr>
    <p:cSldViewPr>
      <p:cViewPr varScale="1">
        <p:scale>
          <a:sx n="88" d="100"/>
          <a:sy n="88" d="100"/>
        </p:scale>
        <p:origin x="276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presProps" Target="pres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viewProps" Target="viewProps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tableStyles" Target="tableStyle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86440B-74E9-4DD6-823D-FB9A6B6CC158}" type="datetimeFigureOut">
              <a:rPr lang="zh-CN" altLang="en-US" smtClean="0"/>
              <a:t>2023/12/20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9A71A-818B-405D-BAAE-5E53E1CC85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944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3A014C-1171-4A1E-9354-F4C4D7185B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6995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3A014C-1171-4A1E-9354-F4C4D7185B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066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3A014C-1171-4A1E-9354-F4C4D7185B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46923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3A014C-1171-4A1E-9354-F4C4D7185B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46923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3A014C-1171-4A1E-9354-F4C4D7185B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4692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3A014C-1171-4A1E-9354-F4C4D7185B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4692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3A014C-1171-4A1E-9354-F4C4D7185B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4692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3A014C-1171-4A1E-9354-F4C4D7185B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46923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3A014C-1171-4A1E-9354-F4C4D7185B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46923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F4B11-D129-4ADA-B172-880F7653F026}" type="slidenum">
              <a:rPr lang="zh-CN" altLang="en-US" smtClean="0"/>
              <a:t>114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112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3A014C-1171-4A1E-9354-F4C4D7185B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7603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3A014C-1171-4A1E-9354-F4C4D7185B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037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3A014C-1171-4A1E-9354-F4C4D7185B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1902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3A014C-1171-4A1E-9354-F4C4D7185B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6617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3A014C-1171-4A1E-9354-F4C4D7185B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8579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3A014C-1171-4A1E-9354-F4C4D7185B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036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3A014C-1171-4A1E-9354-F4C4D7185B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3517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3A014C-1171-4A1E-9354-F4C4D7185B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9697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F3F4FA-069A-41D4-A1EA-AD473D72F6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649B807-0010-47E1-93CC-FF6EA65ED1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8081B1-1BA7-43B1-8A8A-D28FC54EF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4145-3797-4A72-8E64-3A4AAC7FEA9D}" type="datetimeFigureOut">
              <a:rPr lang="zh-CN" altLang="en-US" smtClean="0"/>
              <a:t>2023/12/20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C15BBB-5053-4AAB-80A0-0631F191A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BB91E3-8486-496A-BDF6-1C74A47DD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4A86F-4AFA-4613-8AD6-BE361051B3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815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FFA0DB-7F58-420B-9C49-4D0F265B8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F007968-3FF0-494F-A176-4E637427E5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EF00E6-AE7E-4886-A2E2-42BA7B740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4145-3797-4A72-8E64-3A4AAC7FEA9D}" type="datetimeFigureOut">
              <a:rPr lang="zh-CN" altLang="en-US" smtClean="0"/>
              <a:t>2023/12/20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659EA0-8E9C-4DBC-8E3C-A0D67358D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6F166E-273F-49A0-864B-99C92E3A4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4A86F-4AFA-4613-8AD6-BE361051B3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0037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5A8282D-5AFA-4F76-880D-6AEEFB5E01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C3B109B-071A-4079-80E5-9D3A1E0D14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D7CE28-687B-4AFE-AF76-741E8C926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4145-3797-4A72-8E64-3A4AAC7FEA9D}" type="datetimeFigureOut">
              <a:rPr lang="zh-CN" altLang="en-US" smtClean="0"/>
              <a:t>2023/12/20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85C1FB-8DC2-40D8-96B4-E9A6B8B31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C28264-BD04-45C7-AC02-6AEBE2515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4A86F-4AFA-4613-8AD6-BE361051B3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7784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84087F-0CD9-4474-9166-C24D664DAA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7608631" y="13352"/>
            <a:ext cx="1429564" cy="306250"/>
          </a:xfrm>
          <a:prstGeom prst="rect">
            <a:avLst/>
          </a:prstGeom>
        </p:spPr>
      </p:pic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1F8847E8-4784-4F43-BCAE-5957CB964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8D20B-77A4-4075-92DF-EAFA55C11A40}" type="datetime1">
              <a:rPr lang="en-US" smtClean="0"/>
              <a:t>12/20/2023</a:t>
            </a:fld>
            <a:endParaRPr lang="en-US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03FA5981-D996-4166-AE79-85C1FE610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Xu Tan @ Microsoft Research Asia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A1D73DA3-425B-4E31-A8FC-EE0F7E42E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9B1D6-E21E-4FC6-9126-F3095ABF773D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DDE8B46D-AC0B-4DFB-9881-6C4C51FCC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Picture 2" descr="Download Drivers | NVIDIA">
            <a:extLst>
              <a:ext uri="{FF2B5EF4-FFF2-40B4-BE49-F238E27FC236}">
                <a16:creationId xmlns:a16="http://schemas.microsoft.com/office/drawing/2014/main" id="{A7167193-E09D-423E-9060-91E78F0BADA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597" y="13352"/>
            <a:ext cx="1786095" cy="32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086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715B6C9-6866-4D08-B662-4816EDB71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044F719B-EE05-4CAF-885C-B0F3E1FBF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376C0-6D86-43E0-8648-D390A3405586}" type="datetime1">
              <a:rPr lang="en-US" smtClean="0"/>
              <a:t>12/20/2023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E8E03DD-CD52-48A3-974C-016BFBEC1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Xu Tan @ Microsoft Research Asia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99C6264-C4EF-4F8E-AC5A-6CF508269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9B1D6-E21E-4FC6-9126-F3095ABF7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5122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CAD224-B971-F241-8948-CFC5CF9491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6DFB6BB-0AA2-3445-B0A0-9B86689193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2E9814-066B-E84B-912B-013803F91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5AC08-0B55-444A-A2EE-C71724847A4C}" type="datetimeFigureOut">
              <a:rPr kumimoji="1" lang="zh-CN" altLang="en-US" smtClean="0"/>
              <a:t>2023/12/20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DEB07E-853B-6D44-BB34-609EFB0AD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877E05-B275-9142-85A2-8C37757E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4FA2F-E93B-F44E-A1D8-3009EA736B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51716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0D1956-67CA-9149-AF76-657EA1EFF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C803C0-D00D-5D41-88B5-A624DF931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AF87F0-C122-5347-8DEE-F46E02A38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5AC08-0B55-444A-A2EE-C71724847A4C}" type="datetimeFigureOut">
              <a:rPr kumimoji="1" lang="zh-CN" altLang="en-US" smtClean="0"/>
              <a:t>2023/12/20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E74627-C1CB-6F46-8279-37078CF40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AB790D-CFE5-B048-AF2F-7AD931E4D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4FA2F-E93B-F44E-A1D8-3009EA736B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003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651661-0ABD-B34B-AA3E-C8727CD54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5AC08-0B55-444A-A2EE-C71724847A4C}" type="datetimeFigureOut">
              <a:rPr kumimoji="1" lang="zh-CN" altLang="en-US" smtClean="0"/>
              <a:t>2023/12/20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B240322-FA91-C448-BFB9-D63C730AF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346B54-13D9-C546-8028-F5C351D53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4FA2F-E93B-F44E-A1D8-3009EA736B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68738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4B417A-A62F-C641-8229-0A5A189B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57A2859-67F7-7149-AA05-4BC2F5CEA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5AC08-0B55-444A-A2EE-C71724847A4C}" type="datetimeFigureOut">
              <a:rPr kumimoji="1" lang="zh-CN" altLang="en-US" smtClean="0"/>
              <a:t>2023/12/20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34CB411-82BB-F148-A069-654584C79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7566373-A712-3344-B1DE-17CB95C34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4FA2F-E93B-F44E-A1D8-3009EA736B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37530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FD01F1-2018-5D4E-859D-108692D37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298798-2A2D-6745-8580-AE5E5DEDE6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E281C7-50B9-CB4B-A335-4E17CDC0D1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E4F455-3621-B548-9498-B35F4E1CF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5AC08-0B55-444A-A2EE-C71724847A4C}" type="datetimeFigureOut">
              <a:rPr kumimoji="1" lang="zh-CN" altLang="en-US" smtClean="0"/>
              <a:t>2023/12/20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7F216D-9531-5245-8172-4DAF3C76A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71D306-C76B-F045-9642-C5C5C7A0C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4FA2F-E93B-F44E-A1D8-3009EA736B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6188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7312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46547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0739B9-3A39-4DB1-902B-6AFA7DECD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BC61DA-BD2C-4B9F-BA61-15EFCBED8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A4A97B-F5DD-4D02-B5F2-6EDF4668E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4145-3797-4A72-8E64-3A4AAC7FEA9D}" type="datetimeFigureOut">
              <a:rPr lang="zh-CN" altLang="en-US" smtClean="0"/>
              <a:t>2023/12/20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686EA3-77AB-45BA-BF4B-F0F91E6F1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CF6E3B-1B61-4A1D-ACB8-9D08D07DB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4A86F-4AFA-4613-8AD6-BE361051B3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7220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68580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0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28446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797EF6-53DF-49D0-ABBE-989817DC3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013164-E96B-4E90-B5C6-47B260DE1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273BC3-6FAD-4994-B570-8EC47EFE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4145-3797-4A72-8E64-3A4AAC7FEA9D}" type="datetimeFigureOut">
              <a:rPr lang="zh-CN" altLang="en-US" smtClean="0"/>
              <a:t>2023/12/20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5CBFBE-1323-46EC-8BB1-F6691F6F6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B7B808-E3AB-4273-B3EF-260468853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4A86F-4AFA-4613-8AD6-BE361051B3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093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913DBF-6F20-41A6-ABAD-F5B9944AE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83500C-D38D-462D-81C5-7B30B95CC7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7D1F4DC-D4E6-40AA-BEF1-54D770D24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F4BB27C-23CD-4529-92B8-94084CA20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4145-3797-4A72-8E64-3A4AAC7FEA9D}" type="datetimeFigureOut">
              <a:rPr lang="zh-CN" altLang="en-US" smtClean="0"/>
              <a:t>2023/12/20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867879-0362-47AA-8A54-FDBAF5B9C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AB1F70-6429-4714-B970-3A7E44FE9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4A86F-4AFA-4613-8AD6-BE361051B3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717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F7944A-5CD6-4A24-BF02-81C72ED97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393CAD-8DB9-4F1B-AB17-2D0CA07DA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E07892-A56C-4252-BEE2-EEB1763A88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0D70E73-5D5F-4A88-856C-D876CBCC19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138EE6D-D861-4CDA-B87E-8212D9D1BB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8A52587-3376-4D7D-AEDF-2940C0D6C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4145-3797-4A72-8E64-3A4AAC7FEA9D}" type="datetimeFigureOut">
              <a:rPr lang="zh-CN" altLang="en-US" smtClean="0"/>
              <a:t>2023/12/20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625FCB5-32FA-40D4-B76F-2A1BB1984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53F7F3A-39A2-4A91-833D-4FCF1B902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4A86F-4AFA-4613-8AD6-BE361051B3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093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760911-30D5-4949-B9E0-C27D1CFD9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4FA4FF3-811F-4418-9365-5EDA4099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4145-3797-4A72-8E64-3A4AAC7FEA9D}" type="datetimeFigureOut">
              <a:rPr lang="zh-CN" altLang="en-US" smtClean="0"/>
              <a:t>2023/12/20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C4A08A2-CF45-40C6-B2E9-243232C2C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AC3ACE-AF7D-4A4C-86F2-B72DC4F80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4A86F-4AFA-4613-8AD6-BE361051B3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2088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C5975BB-2C2A-4A71-B85B-1E6F76818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4145-3797-4A72-8E64-3A4AAC7FEA9D}" type="datetimeFigureOut">
              <a:rPr lang="zh-CN" altLang="en-US" smtClean="0"/>
              <a:t>2023/12/20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762E242-DEDC-4BA5-B9ED-3F9CA561C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09E37F-2489-431A-8D14-F7F50460B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4A86F-4AFA-4613-8AD6-BE361051B3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901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9922CF-7123-4C6E-BB8A-73980D7B3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3A43B7-B38B-41E5-868D-68465837D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8D4D567-10DC-4FC5-A292-E5B65A3798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F6A09B5-D50F-4A33-8E7B-43CA3DB78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4145-3797-4A72-8E64-3A4AAC7FEA9D}" type="datetimeFigureOut">
              <a:rPr lang="zh-CN" altLang="en-US" smtClean="0"/>
              <a:t>2023/12/20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9FD68F-0028-42F4-BED2-3BCF96D98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8CF7861-D1DE-4C84-BC39-EA09F5B1E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4A86F-4AFA-4613-8AD6-BE361051B3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29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279937-04C5-4EAE-8F00-5E03C058F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777BB49-BB1A-4134-AB88-6291264700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6D49782-C609-410A-A31C-18DE9257F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D37AD77-8E28-4513-A5C4-51307777F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4145-3797-4A72-8E64-3A4AAC7FEA9D}" type="datetimeFigureOut">
              <a:rPr lang="zh-CN" altLang="en-US" smtClean="0"/>
              <a:t>2023/12/20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A1F7B64-1F19-43AA-A300-C1394A74A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45F8D4B-7F6C-442B-9E9F-6F426BC4D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4A86F-4AFA-4613-8AD6-BE361051B3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628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687E976-CFC4-4997-89B4-B49356D39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E574DB-3F7E-416C-87B0-1854B931E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599F99-1130-4A6B-90B6-8533C37B19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F4145-3797-4A72-8E64-3A4AAC7FEA9D}" type="datetimeFigureOut">
              <a:rPr lang="zh-CN" altLang="en-US" smtClean="0"/>
              <a:t>2023/12/20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7BA7A4-144F-4431-8047-8BC5AFB668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0DBB7D-05E2-44C7-9E62-1573B07850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4A86F-4AFA-4613-8AD6-BE361051B3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485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5E5278-DF41-4B33-A394-0985B2A48C74}" type="datetime1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Xu Tan @ Microsoft Research Asia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9B1D6-E21E-4FC6-9126-F3095ABF7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537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8.png"/><Relationship Id="rId4" Type="http://schemas.openxmlformats.org/officeDocument/2006/relationships/image" Target="../media/image9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image" Target="../media/image9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101.png"/><Relationship Id="rId5" Type="http://schemas.microsoft.com/office/2007/relationships/media" Target="../media/media3.wav"/><Relationship Id="rId10" Type="http://schemas.openxmlformats.org/officeDocument/2006/relationships/notesSlide" Target="../notesSlides/notesSlide8.xml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audio" Target="../media/media8.wav"/><Relationship Id="rId13" Type="http://schemas.openxmlformats.org/officeDocument/2006/relationships/image" Target="../media/image102.png"/><Relationship Id="rId3" Type="http://schemas.microsoft.com/office/2007/relationships/media" Target="../media/media6.wav"/><Relationship Id="rId7" Type="http://schemas.microsoft.com/office/2007/relationships/media" Target="../media/media8.wav"/><Relationship Id="rId12" Type="http://schemas.openxmlformats.org/officeDocument/2006/relationships/notesSlide" Target="../notesSlides/notesSlide9.xml"/><Relationship Id="rId2" Type="http://schemas.openxmlformats.org/officeDocument/2006/relationships/audio" Target="../media/media5.wav"/><Relationship Id="rId16" Type="http://schemas.openxmlformats.org/officeDocument/2006/relationships/image" Target="../media/image93.png"/><Relationship Id="rId1" Type="http://schemas.microsoft.com/office/2007/relationships/media" Target="../media/media5.wav"/><Relationship Id="rId6" Type="http://schemas.openxmlformats.org/officeDocument/2006/relationships/audio" Target="../media/media7.wav"/><Relationship Id="rId11" Type="http://schemas.openxmlformats.org/officeDocument/2006/relationships/slideLayout" Target="../slideLayouts/slideLayout13.xml"/><Relationship Id="rId5" Type="http://schemas.microsoft.com/office/2007/relationships/media" Target="../media/media7.wav"/><Relationship Id="rId15" Type="http://schemas.openxmlformats.org/officeDocument/2006/relationships/image" Target="../media/image104.png"/><Relationship Id="rId10" Type="http://schemas.openxmlformats.org/officeDocument/2006/relationships/audio" Target="../media/media9.wav"/><Relationship Id="rId4" Type="http://schemas.openxmlformats.org/officeDocument/2006/relationships/audio" Target="../media/media6.wav"/><Relationship Id="rId9" Type="http://schemas.microsoft.com/office/2007/relationships/media" Target="../media/media9.wav"/><Relationship Id="rId14" Type="http://schemas.openxmlformats.org/officeDocument/2006/relationships/image" Target="../media/image10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speechresearch.github.io/fastspeech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5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RE411g7rQ?p=14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93.png"/><Relationship Id="rId4" Type="http://schemas.openxmlformats.org/officeDocument/2006/relationships/notesSlide" Target="../notesSlides/notesSlide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F1CFA3-8C30-45E2-BED4-E51026C285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人工智能引论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0B11BE8-2FC7-4492-ABFF-1571F53442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宋睿华</a:t>
            </a:r>
            <a:endParaRPr lang="en-US" altLang="zh-CN" dirty="0"/>
          </a:p>
          <a:p>
            <a:r>
              <a:rPr lang="zh-CN" altLang="en-US" dirty="0"/>
              <a:t>中国人民大学人工智能学院</a:t>
            </a:r>
          </a:p>
        </p:txBody>
      </p:sp>
    </p:spTree>
    <p:extLst>
      <p:ext uri="{BB962C8B-B14F-4D97-AF65-F5344CB8AC3E}">
        <p14:creationId xmlns:p14="http://schemas.microsoft.com/office/powerpoint/2010/main" val="269843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0941911-3222-49D2-B1C7-98A6C2249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0418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01752" y="136684"/>
            <a:ext cx="7886700" cy="994172"/>
          </a:xfrm>
        </p:spPr>
        <p:txBody>
          <a:bodyPr>
            <a:normAutofit/>
          </a:bodyPr>
          <a:lstStyle/>
          <a:p>
            <a:r>
              <a:rPr lang="en-US" altLang="zh-CN" sz="2700" b="1"/>
              <a:t>Framework: Length Regulator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93D458-B8C5-4A21-9B3C-936AD0DA8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52" y="1031865"/>
            <a:ext cx="2521943" cy="388858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58E2568-F8EA-4128-B2D2-0976115B3EDA}"/>
              </a:ext>
            </a:extLst>
          </p:cNvPr>
          <p:cNvCxnSpPr>
            <a:cxnSpLocks/>
          </p:cNvCxnSpPr>
          <p:nvPr/>
        </p:nvCxnSpPr>
        <p:spPr>
          <a:xfrm>
            <a:off x="2387925" y="3141389"/>
            <a:ext cx="84616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CD6C58D-9F27-487E-B931-7D9F9A181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347" y="1169330"/>
            <a:ext cx="1860944" cy="375111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B05DF54-E4B0-4F16-B4F2-2D2D4E2429D2}"/>
              </a:ext>
            </a:extLst>
          </p:cNvPr>
          <p:cNvSpPr/>
          <p:nvPr/>
        </p:nvSpPr>
        <p:spPr>
          <a:xfrm>
            <a:off x="7009051" y="1352689"/>
            <a:ext cx="68159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zh-CN" sz="135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speech</a:t>
            </a:r>
            <a:endParaRPr lang="zh-CN" altLang="en-US" sz="135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7943F9-1B88-4EF2-8414-751899F62346}"/>
              </a:ext>
            </a:extLst>
          </p:cNvPr>
          <p:cNvSpPr/>
          <p:nvPr/>
        </p:nvSpPr>
        <p:spPr>
          <a:xfrm>
            <a:off x="6957354" y="1799836"/>
            <a:ext cx="78098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zh-CN" altLang="en-US" sz="135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s p iy ch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C0FF4D-3B6A-493F-B7A5-00A7ED602B6D}"/>
              </a:ext>
            </a:extLst>
          </p:cNvPr>
          <p:cNvSpPr/>
          <p:nvPr/>
        </p:nvSpPr>
        <p:spPr>
          <a:xfrm>
            <a:off x="7905620" y="1799836"/>
            <a:ext cx="69121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zh-CN" altLang="en-US" sz="135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sz="135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2 2 3 1</a:t>
            </a:r>
            <a:endParaRPr lang="zh-CN" altLang="en-US" sz="1350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CEBB554-9118-403E-AD42-FA0968FC4A91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 flipH="1">
            <a:off x="7347846" y="1652771"/>
            <a:ext cx="2004" cy="14706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00633A8-1543-478A-9597-80D6EDEF9278}"/>
              </a:ext>
            </a:extLst>
          </p:cNvPr>
          <p:cNvSpPr/>
          <p:nvPr/>
        </p:nvSpPr>
        <p:spPr>
          <a:xfrm>
            <a:off x="6680835" y="2246983"/>
            <a:ext cx="13308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zh-CN" altLang="en-US" sz="135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s </a:t>
            </a:r>
            <a:r>
              <a:rPr lang="en-US" altLang="zh-CN" sz="135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s </a:t>
            </a:r>
            <a:r>
              <a:rPr lang="zh-CN" altLang="en-US" sz="135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p </a:t>
            </a:r>
            <a:r>
              <a:rPr lang="en-US" altLang="zh-CN" sz="135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p iy</a:t>
            </a:r>
            <a:r>
              <a:rPr lang="zh-CN" altLang="en-US" sz="135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iy </a:t>
            </a:r>
            <a:r>
              <a:rPr lang="en-US" altLang="zh-CN" sz="135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iy </a:t>
            </a:r>
            <a:r>
              <a:rPr lang="zh-CN" altLang="en-US" sz="135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ch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FC2962E-77D1-4FC5-B795-E81DEC9FB766}"/>
              </a:ext>
            </a:extLst>
          </p:cNvPr>
          <p:cNvCxnSpPr>
            <a:cxnSpLocks/>
            <a:stCxn id="20" idx="2"/>
            <a:endCxn id="25" idx="0"/>
          </p:cNvCxnSpPr>
          <p:nvPr/>
        </p:nvCxnSpPr>
        <p:spPr>
          <a:xfrm flipH="1">
            <a:off x="7346242" y="2099918"/>
            <a:ext cx="1604" cy="14706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628C222-801E-49A2-B375-ED939A52B5B0}"/>
              </a:ext>
            </a:extLst>
          </p:cNvPr>
          <p:cNvCxnSpPr>
            <a:cxnSpLocks/>
            <a:stCxn id="21" idx="1"/>
            <a:endCxn id="20" idx="3"/>
          </p:cNvCxnSpPr>
          <p:nvPr/>
        </p:nvCxnSpPr>
        <p:spPr>
          <a:xfrm flipH="1">
            <a:off x="7738337" y="1949877"/>
            <a:ext cx="16728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AF8A4D7A-8A84-4746-BBF5-1F08B79D6C43}"/>
              </a:ext>
            </a:extLst>
          </p:cNvPr>
          <p:cNvGrpSpPr/>
          <p:nvPr/>
        </p:nvGrpSpPr>
        <p:grpSpPr>
          <a:xfrm>
            <a:off x="7694519" y="1717502"/>
            <a:ext cx="346557" cy="230832"/>
            <a:chOff x="9652988" y="2097502"/>
            <a:chExt cx="462076" cy="307776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D320A6D-2621-433F-8A08-49B1DFE84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52988" y="2172705"/>
              <a:ext cx="134529" cy="134529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B272867-BF84-49EA-AB63-CDB46366469F}"/>
                </a:ext>
              </a:extLst>
            </p:cNvPr>
            <p:cNvSpPr/>
            <p:nvPr/>
          </p:nvSpPr>
          <p:spPr>
            <a:xfrm>
              <a:off x="9714955" y="2097502"/>
              <a:ext cx="400109" cy="307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90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=1</a:t>
              </a:r>
              <a:endParaRPr lang="zh-CN" altLang="en-US" sz="90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53B489DC-0385-4B68-A73C-FD6D42DE4A13}"/>
              </a:ext>
            </a:extLst>
          </p:cNvPr>
          <p:cNvSpPr/>
          <p:nvPr/>
        </p:nvSpPr>
        <p:spPr>
          <a:xfrm>
            <a:off x="6957354" y="2776464"/>
            <a:ext cx="78098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zh-CN" altLang="en-US" sz="135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s p iy ch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CCC7A08-07B6-443B-87D6-8B1BD9EFE30A}"/>
              </a:ext>
            </a:extLst>
          </p:cNvPr>
          <p:cNvSpPr/>
          <p:nvPr/>
        </p:nvSpPr>
        <p:spPr>
          <a:xfrm>
            <a:off x="7905620" y="2776464"/>
            <a:ext cx="69121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zh-CN" altLang="en-US" sz="135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sz="135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2 2 3 1</a:t>
            </a:r>
            <a:endParaRPr lang="zh-CN" altLang="en-US" sz="135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37AA0A7-B6C8-4FF9-9A51-DF6F4EA6439A}"/>
              </a:ext>
            </a:extLst>
          </p:cNvPr>
          <p:cNvSpPr/>
          <p:nvPr/>
        </p:nvSpPr>
        <p:spPr>
          <a:xfrm>
            <a:off x="6878606" y="3228247"/>
            <a:ext cx="93807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zh-CN" altLang="en-US" sz="135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s</a:t>
            </a:r>
            <a:r>
              <a:rPr lang="en-US" altLang="zh-CN" sz="135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p</a:t>
            </a:r>
            <a:r>
              <a:rPr lang="zh-CN" altLang="en-US" sz="135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iy </a:t>
            </a:r>
            <a:r>
              <a:rPr lang="en-US" altLang="zh-CN" sz="135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iy </a:t>
            </a:r>
            <a:r>
              <a:rPr lang="zh-CN" altLang="en-US" sz="135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ch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45D5574-7A61-4F31-BB63-066BFEB1160E}"/>
              </a:ext>
            </a:extLst>
          </p:cNvPr>
          <p:cNvCxnSpPr>
            <a:cxnSpLocks/>
            <a:stCxn id="41" idx="2"/>
            <a:endCxn id="44" idx="0"/>
          </p:cNvCxnSpPr>
          <p:nvPr/>
        </p:nvCxnSpPr>
        <p:spPr>
          <a:xfrm flipH="1">
            <a:off x="7347645" y="3076546"/>
            <a:ext cx="201" cy="1517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4FBBAEC-5541-4B94-8FEE-0C31CFD735E5}"/>
              </a:ext>
            </a:extLst>
          </p:cNvPr>
          <p:cNvCxnSpPr>
            <a:cxnSpLocks/>
            <a:stCxn id="42" idx="1"/>
            <a:endCxn id="41" idx="3"/>
          </p:cNvCxnSpPr>
          <p:nvPr/>
        </p:nvCxnSpPr>
        <p:spPr>
          <a:xfrm flipH="1">
            <a:off x="7738337" y="2926505"/>
            <a:ext cx="16728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C2DCEF74-7B1D-4D15-81C3-C856F95B9003}"/>
              </a:ext>
            </a:extLst>
          </p:cNvPr>
          <p:cNvGrpSpPr/>
          <p:nvPr/>
        </p:nvGrpSpPr>
        <p:grpSpPr>
          <a:xfrm>
            <a:off x="7693363" y="2649992"/>
            <a:ext cx="1508735" cy="230832"/>
            <a:chOff x="9652988" y="3399673"/>
            <a:chExt cx="2011647" cy="307776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BA0ADE3-C400-4A54-B78D-A0838590D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52988" y="3474876"/>
              <a:ext cx="134529" cy="134529"/>
            </a:xfrm>
            <a:prstGeom prst="rect">
              <a:avLst/>
            </a:prstGeom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92F25C4-1C4E-415A-A9DE-DB69C605FE66}"/>
                </a:ext>
              </a:extLst>
            </p:cNvPr>
            <p:cNvSpPr/>
            <p:nvPr/>
          </p:nvSpPr>
          <p:spPr>
            <a:xfrm>
              <a:off x="9714955" y="3399673"/>
              <a:ext cx="1949680" cy="307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90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= 0.5 (1 1 1.5 0.5 </a:t>
              </a:r>
              <a:r>
                <a:rPr lang="en-US" altLang="zh-CN" sz="90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  <a:sym typeface="Wingdings" panose="05000000000000000000" pitchFamily="2" charset="2"/>
                </a:rPr>
                <a:t> 1 1 2 1)</a:t>
              </a:r>
              <a:endParaRPr lang="zh-CN" altLang="en-US" sz="90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93C4126-4222-4032-A18A-F8FA474C97B8}"/>
              </a:ext>
            </a:extLst>
          </p:cNvPr>
          <p:cNvSpPr/>
          <p:nvPr/>
        </p:nvSpPr>
        <p:spPr>
          <a:xfrm>
            <a:off x="6956190" y="3730495"/>
            <a:ext cx="78098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zh-CN" altLang="en-US" sz="135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s p iy ch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9D2FCB2-02ED-4272-AF7A-6BA0176888A7}"/>
              </a:ext>
            </a:extLst>
          </p:cNvPr>
          <p:cNvSpPr/>
          <p:nvPr/>
        </p:nvSpPr>
        <p:spPr>
          <a:xfrm>
            <a:off x="7904456" y="3730495"/>
            <a:ext cx="69121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zh-CN" altLang="en-US" sz="135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sz="135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2 2 3 1</a:t>
            </a:r>
            <a:endParaRPr lang="zh-CN" altLang="en-US" sz="135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222D8E3-66A2-4CEF-A939-23E51903A37E}"/>
              </a:ext>
            </a:extLst>
          </p:cNvPr>
          <p:cNvSpPr/>
          <p:nvPr/>
        </p:nvSpPr>
        <p:spPr>
          <a:xfrm>
            <a:off x="6103191" y="4185391"/>
            <a:ext cx="247696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zh-CN" altLang="en-US" sz="135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s </a:t>
            </a:r>
            <a:r>
              <a:rPr lang="en-US" altLang="zh-CN" sz="135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s s s p p p p iy iy iy iy</a:t>
            </a:r>
            <a:r>
              <a:rPr lang="zh-CN" altLang="en-US" sz="135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iy </a:t>
            </a:r>
            <a:r>
              <a:rPr lang="en-US" altLang="zh-CN" sz="135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iy </a:t>
            </a:r>
            <a:r>
              <a:rPr lang="zh-CN" altLang="en-US" sz="135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ch </a:t>
            </a:r>
            <a:r>
              <a:rPr lang="en-US" altLang="zh-CN" sz="135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ch</a:t>
            </a:r>
            <a:endParaRPr lang="zh-CN" altLang="en-US" sz="135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DF8D567-5232-4C88-9247-A3CA1E8AC60D}"/>
              </a:ext>
            </a:extLst>
          </p:cNvPr>
          <p:cNvCxnSpPr>
            <a:cxnSpLocks/>
            <a:stCxn id="51" idx="2"/>
            <a:endCxn id="53" idx="0"/>
          </p:cNvCxnSpPr>
          <p:nvPr/>
        </p:nvCxnSpPr>
        <p:spPr>
          <a:xfrm flipH="1">
            <a:off x="7341671" y="4030577"/>
            <a:ext cx="5011" cy="15481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CA78D8D-2564-428A-AC56-18506787E440}"/>
              </a:ext>
            </a:extLst>
          </p:cNvPr>
          <p:cNvCxnSpPr>
            <a:cxnSpLocks/>
            <a:stCxn id="52" idx="1"/>
            <a:endCxn id="51" idx="3"/>
          </p:cNvCxnSpPr>
          <p:nvPr/>
        </p:nvCxnSpPr>
        <p:spPr>
          <a:xfrm flipH="1">
            <a:off x="7737173" y="3880536"/>
            <a:ext cx="16728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C903F60F-2E48-4A60-A6F5-02453086978F}"/>
              </a:ext>
            </a:extLst>
          </p:cNvPr>
          <p:cNvGrpSpPr/>
          <p:nvPr/>
        </p:nvGrpSpPr>
        <p:grpSpPr>
          <a:xfrm>
            <a:off x="7693361" y="3648161"/>
            <a:ext cx="776162" cy="230832"/>
            <a:chOff x="9651436" y="4671715"/>
            <a:chExt cx="1034882" cy="307776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9630661-5E57-40ED-8AEF-31E2D55BB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51436" y="4746918"/>
              <a:ext cx="134529" cy="134529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7C0D5BB-9A5E-4F69-B23B-EE939662D792}"/>
                </a:ext>
              </a:extLst>
            </p:cNvPr>
            <p:cNvSpPr/>
            <p:nvPr/>
          </p:nvSpPr>
          <p:spPr>
            <a:xfrm>
              <a:off x="9713403" y="4671715"/>
              <a:ext cx="972915" cy="307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90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= 2 (4 4 6 2</a:t>
              </a:r>
              <a:r>
                <a:rPr lang="en-US" altLang="zh-CN" sz="90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  <a:sym typeface="Wingdings" panose="05000000000000000000" pitchFamily="2" charset="2"/>
                </a:rPr>
                <a:t>)</a:t>
              </a:r>
              <a:endParaRPr lang="zh-CN" altLang="en-US" sz="90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CFB13A3-200D-4439-B008-189C53A06F7E}"/>
              </a:ext>
            </a:extLst>
          </p:cNvPr>
          <p:cNvSpPr/>
          <p:nvPr/>
        </p:nvSpPr>
        <p:spPr>
          <a:xfrm>
            <a:off x="5552806" y="1776973"/>
            <a:ext cx="94128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zh-CN" sz="135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1.0x speed</a:t>
            </a:r>
            <a:endParaRPr lang="zh-CN" altLang="en-US" sz="135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B09C3B6-5A4E-4CC5-A2FF-28857392E9FE}"/>
              </a:ext>
            </a:extLst>
          </p:cNvPr>
          <p:cNvSpPr/>
          <p:nvPr/>
        </p:nvSpPr>
        <p:spPr>
          <a:xfrm>
            <a:off x="5561113" y="2753866"/>
            <a:ext cx="94128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zh-CN" sz="135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2.0x speed</a:t>
            </a:r>
            <a:endParaRPr lang="zh-CN" altLang="en-US" sz="135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917C569-B974-4135-B4BF-9140C9FDEDF5}"/>
              </a:ext>
            </a:extLst>
          </p:cNvPr>
          <p:cNvSpPr/>
          <p:nvPr/>
        </p:nvSpPr>
        <p:spPr>
          <a:xfrm>
            <a:off x="5574387" y="3730495"/>
            <a:ext cx="94128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zh-CN" sz="135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0.5x speed</a:t>
            </a:r>
            <a:endParaRPr lang="zh-CN" altLang="en-US" sz="135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745F1AE-FE2A-4C87-B013-C2946B6E4D67}"/>
              </a:ext>
            </a:extLst>
          </p:cNvPr>
          <p:cNvCxnSpPr/>
          <p:nvPr/>
        </p:nvCxnSpPr>
        <p:spPr>
          <a:xfrm>
            <a:off x="5643620" y="2571750"/>
            <a:ext cx="3363562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ED8D87F-0C20-407A-980C-17B005CCF638}"/>
              </a:ext>
            </a:extLst>
          </p:cNvPr>
          <p:cNvCxnSpPr/>
          <p:nvPr/>
        </p:nvCxnSpPr>
        <p:spPr>
          <a:xfrm>
            <a:off x="5643620" y="3627106"/>
            <a:ext cx="3363562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24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5" grpId="0"/>
      <p:bldP spid="41" grpId="0"/>
      <p:bldP spid="42" grpId="0"/>
      <p:bldP spid="44" grpId="0"/>
      <p:bldP spid="51" grpId="0"/>
      <p:bldP spid="52" grpId="0"/>
      <p:bldP spid="53" grpId="0"/>
      <p:bldP spid="6" grpId="0"/>
      <p:bldP spid="34" grpId="0"/>
      <p:bldP spid="36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01752" y="136684"/>
            <a:ext cx="7886700" cy="994172"/>
          </a:xfrm>
        </p:spPr>
        <p:txBody>
          <a:bodyPr>
            <a:normAutofit/>
          </a:bodyPr>
          <a:lstStyle/>
          <a:p>
            <a:r>
              <a:rPr lang="en-US" altLang="zh-CN" sz="2700" b="1"/>
              <a:t>Framework: Duaration Predictor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93D458-B8C5-4A21-9B3C-936AD0DA8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52" y="1924987"/>
            <a:ext cx="992334" cy="153007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58E2568-F8EA-4128-B2D2-0976115B3EDA}"/>
              </a:ext>
            </a:extLst>
          </p:cNvPr>
          <p:cNvCxnSpPr>
            <a:cxnSpLocks/>
          </p:cNvCxnSpPr>
          <p:nvPr/>
        </p:nvCxnSpPr>
        <p:spPr>
          <a:xfrm>
            <a:off x="1147043" y="2779790"/>
            <a:ext cx="48711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CD6C58D-9F27-487E-B931-7D9F9A181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162" y="1395749"/>
            <a:ext cx="1351230" cy="2723683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F05E96F-22D4-4765-AF2B-DAA9156DA836}"/>
              </a:ext>
            </a:extLst>
          </p:cNvPr>
          <p:cNvCxnSpPr>
            <a:cxnSpLocks/>
          </p:cNvCxnSpPr>
          <p:nvPr/>
        </p:nvCxnSpPr>
        <p:spPr>
          <a:xfrm flipV="1">
            <a:off x="2893523" y="2949326"/>
            <a:ext cx="615333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2B1305D-AA2F-4277-9D12-3379EE6FD9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8857" y="1417949"/>
            <a:ext cx="2362073" cy="272368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57EB242-D0FB-4437-93D3-A1C1CEB79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6897" y="1924987"/>
            <a:ext cx="3066444" cy="142374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1500" dirty="0"/>
              <a:t>How to get the label to train the duration predictor?</a:t>
            </a:r>
          </a:p>
          <a:p>
            <a:pPr>
              <a:lnSpc>
                <a:spcPct val="100000"/>
              </a:lnSpc>
            </a:pPr>
            <a:r>
              <a:rPr lang="en-US" altLang="zh-CN" sz="1500" dirty="0"/>
              <a:t>Extract duration based on the attention alignments from the autoregressive teacher</a:t>
            </a:r>
          </a:p>
          <a:p>
            <a:pPr lvl="1">
              <a:lnSpc>
                <a:spcPct val="100000"/>
              </a:lnSpc>
            </a:pPr>
            <a:endParaRPr lang="en-US" altLang="zh-CN" sz="15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137BD2-3715-40D6-AC38-0E0E63E04118}"/>
              </a:ext>
            </a:extLst>
          </p:cNvPr>
          <p:cNvSpPr/>
          <p:nvPr/>
        </p:nvSpPr>
        <p:spPr>
          <a:xfrm>
            <a:off x="4157055" y="1839906"/>
            <a:ext cx="58221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zh-CN" altLang="en-US" sz="105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sz="105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2 2 3 1</a:t>
            </a:r>
            <a:endParaRPr lang="zh-CN" altLang="en-US" sz="1050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DFD7AD-32B4-4020-B8B5-27DE51C36FA5}"/>
              </a:ext>
            </a:extLst>
          </p:cNvPr>
          <p:cNvSpPr/>
          <p:nvPr/>
        </p:nvSpPr>
        <p:spPr>
          <a:xfrm>
            <a:off x="5276029" y="2203190"/>
            <a:ext cx="51809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zh-CN" altLang="en-US" sz="9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sz="9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2 2 3 1</a:t>
            </a:r>
            <a:endParaRPr lang="zh-CN" altLang="en-US" sz="900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55251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01752" y="136684"/>
            <a:ext cx="7886700" cy="994172"/>
          </a:xfrm>
        </p:spPr>
        <p:txBody>
          <a:bodyPr>
            <a:normAutofit/>
          </a:bodyPr>
          <a:lstStyle/>
          <a:p>
            <a:r>
              <a:rPr lang="en-US" altLang="zh-CN" sz="2700" b="1" dirty="0"/>
              <a:t>Framework: Feed-Forward Transformer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E4064D-66A2-4259-A597-1D4396801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903544"/>
            <a:ext cx="7886700" cy="404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927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01752" y="136684"/>
            <a:ext cx="7886700" cy="994172"/>
          </a:xfrm>
        </p:spPr>
        <p:txBody>
          <a:bodyPr>
            <a:normAutofit/>
          </a:bodyPr>
          <a:lstStyle/>
          <a:p>
            <a:r>
              <a:rPr lang="en-US" altLang="zh-CN" sz="2700" b="1"/>
              <a:t>Inference speedup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3409CA-503F-4B22-A8AE-5E3A9309F3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16" r="12679" b="34231"/>
          <a:stretch/>
        </p:blipFill>
        <p:spPr>
          <a:xfrm>
            <a:off x="1235202" y="1059282"/>
            <a:ext cx="6019800" cy="1512469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4060F91-5EE1-461D-BB9F-EDE2E68D0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202" y="2053454"/>
            <a:ext cx="6128489" cy="655110"/>
          </a:xfrm>
          <a:solidFill>
            <a:schemeClr val="bg1"/>
          </a:solidFill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endParaRPr lang="en-US" altLang="zh-CN" sz="1500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8AE8B9-F5B3-4555-B198-9CB3A772E1BC}"/>
              </a:ext>
            </a:extLst>
          </p:cNvPr>
          <p:cNvSpPr txBox="1">
            <a:spLocks/>
          </p:cNvSpPr>
          <p:nvPr/>
        </p:nvSpPr>
        <p:spPr>
          <a:xfrm>
            <a:off x="1898141" y="2766927"/>
            <a:ext cx="5212522" cy="387753"/>
          </a:xfrm>
          <a:prstGeom prst="rect">
            <a:avLst/>
          </a:prstGeom>
          <a:noFill/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>
              <a:spcBef>
                <a:spcPts val="75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alibri" panose="020F0502020204030204"/>
              </a:rPr>
              <a:t>270x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speedup for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mel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-spectrogram generation!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8BD3103-38D4-4022-BC49-0D8FE60EC9F7}"/>
              </a:ext>
            </a:extLst>
          </p:cNvPr>
          <p:cNvSpPr txBox="1">
            <a:spLocks/>
          </p:cNvSpPr>
          <p:nvPr/>
        </p:nvSpPr>
        <p:spPr>
          <a:xfrm>
            <a:off x="1898140" y="3106595"/>
            <a:ext cx="5212522" cy="387753"/>
          </a:xfrm>
          <a:prstGeom prst="rect">
            <a:avLst/>
          </a:prstGeom>
          <a:noFill/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>
              <a:spcBef>
                <a:spcPts val="75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alibri" panose="020F0502020204030204"/>
              </a:rPr>
              <a:t>38x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speedup for voice synthesis!</a:t>
            </a:r>
          </a:p>
        </p:txBody>
      </p:sp>
    </p:spTree>
    <p:extLst>
      <p:ext uri="{BB962C8B-B14F-4D97-AF65-F5344CB8AC3E}">
        <p14:creationId xmlns:p14="http://schemas.microsoft.com/office/powerpoint/2010/main" val="279599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6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01752" y="136684"/>
            <a:ext cx="7886700" cy="994172"/>
          </a:xfrm>
        </p:spPr>
        <p:txBody>
          <a:bodyPr>
            <a:normAutofit/>
          </a:bodyPr>
          <a:lstStyle/>
          <a:p>
            <a:r>
              <a:rPr lang="en-US" altLang="zh-CN" sz="2700" b="1"/>
              <a:t>Robustness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1EAE67-E634-4948-90D0-CEACD344E3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0776" y="1271128"/>
            <a:ext cx="6368653" cy="1025588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497BAFD-714A-4524-80C2-4CA3A1808C58}"/>
              </a:ext>
            </a:extLst>
          </p:cNvPr>
          <p:cNvSpPr txBox="1">
            <a:spLocks/>
          </p:cNvSpPr>
          <p:nvPr/>
        </p:nvSpPr>
        <p:spPr>
          <a:xfrm>
            <a:off x="1905358" y="2652220"/>
            <a:ext cx="5212522" cy="625601"/>
          </a:xfrm>
          <a:prstGeom prst="rect">
            <a:avLst/>
          </a:prstGeom>
          <a:noFill/>
        </p:spPr>
        <p:txBody>
          <a:bodyPr vert="horz" lIns="68580" tIns="34290" rIns="68580" bIns="3429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>
              <a:spcBef>
                <a:spcPts val="750"/>
              </a:spcBef>
              <a:buNone/>
            </a:pPr>
            <a:r>
              <a:rPr lang="en-US" sz="1800">
                <a:solidFill>
                  <a:prstClr val="black"/>
                </a:solidFill>
                <a:latin typeface="Calibri" panose="020F0502020204030204"/>
              </a:rPr>
              <a:t>Test on 50 extremely hard sentences provided by TTS team</a:t>
            </a:r>
          </a:p>
          <a:p>
            <a:pPr marL="0" indent="0" defTabSz="685800">
              <a:spcBef>
                <a:spcPts val="750"/>
              </a:spcBef>
              <a:buNone/>
            </a:pPr>
            <a:r>
              <a:rPr lang="en-US" sz="1800">
                <a:solidFill>
                  <a:prstClr val="black"/>
                </a:solidFill>
                <a:latin typeface="Calibri" panose="020F0502020204030204"/>
              </a:rPr>
              <a:t>FastSpeech has no repeating, skipping and error sentences</a:t>
            </a:r>
          </a:p>
          <a:p>
            <a:pPr marL="0" indent="0" defTabSz="685800">
              <a:spcBef>
                <a:spcPts val="750"/>
              </a:spcBef>
              <a:buNone/>
            </a:pPr>
            <a:endParaRPr lang="en-US" sz="180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" name="5">
            <a:hlinkClick r:id="" action="ppaction://media"/>
            <a:extLst>
              <a:ext uri="{FF2B5EF4-FFF2-40B4-BE49-F238E27FC236}">
                <a16:creationId xmlns:a16="http://schemas.microsoft.com/office/drawing/2014/main" id="{1704D49E-0D2C-4CE1-BE01-C40B1D8900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642475" y="3633325"/>
            <a:ext cx="379832" cy="3798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CE5898-7AA0-4DEE-B249-D542937D769A}"/>
              </a:ext>
            </a:extLst>
          </p:cNvPr>
          <p:cNvSpPr/>
          <p:nvPr/>
        </p:nvSpPr>
        <p:spPr>
          <a:xfrm>
            <a:off x="550139" y="3643811"/>
            <a:ext cx="591495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1050" i="1">
                <a:solidFill>
                  <a:srgbClr val="222222"/>
                </a:solidFill>
                <a:latin typeface="Roboto"/>
                <a:ea typeface="等线" panose="02010600030101010101" pitchFamily="2" charset="-122"/>
              </a:rPr>
              <a:t>You can call me directly at 4257037344 or my cell 4254447474 or send me a meeting request </a:t>
            </a:r>
          </a:p>
          <a:p>
            <a:pPr defTabSz="685800"/>
            <a:r>
              <a:rPr lang="en-US" altLang="zh-CN" sz="1050" i="1">
                <a:solidFill>
                  <a:srgbClr val="222222"/>
                </a:solidFill>
                <a:latin typeface="Roboto"/>
                <a:ea typeface="等线" panose="02010600030101010101" pitchFamily="2" charset="-122"/>
              </a:rPr>
              <a:t>with all the appropriate information.</a:t>
            </a:r>
          </a:p>
          <a:p>
            <a:pPr defTabSz="685800"/>
            <a:endParaRPr lang="en-US" altLang="zh-CN" sz="1050" i="1">
              <a:solidFill>
                <a:srgbClr val="222222"/>
              </a:solidFill>
              <a:latin typeface="Roboto"/>
              <a:ea typeface="等线" panose="02010600030101010101" pitchFamily="2" charset="-122"/>
            </a:endParaRPr>
          </a:p>
          <a:p>
            <a:pPr defTabSz="685800"/>
            <a:r>
              <a:rPr lang="en-US" altLang="zh-CN" sz="1050" i="1">
                <a:solidFill>
                  <a:prstClr val="black"/>
                </a:solidFill>
                <a:latin typeface="Roboto"/>
                <a:ea typeface="等线" panose="02010600030101010101" pitchFamily="2" charset="-122"/>
              </a:rPr>
              <a:t>Http0XX , Http1XX , Http2XX , Http3XX</a:t>
            </a:r>
            <a:endParaRPr lang="zh-CN" altLang="en-US" sz="825">
              <a:solidFill>
                <a:prstClr val="black"/>
              </a:solidFill>
              <a:latin typeface="Roboto"/>
              <a:ea typeface="等线" panose="02010600030101010101" pitchFamily="2" charset="-122"/>
            </a:endParaRPr>
          </a:p>
        </p:txBody>
      </p:sp>
      <p:pic>
        <p:nvPicPr>
          <p:cNvPr id="2" name="5 (1)">
            <a:hlinkClick r:id="" action="ppaction://media"/>
            <a:extLst>
              <a:ext uri="{FF2B5EF4-FFF2-40B4-BE49-F238E27FC236}">
                <a16:creationId xmlns:a16="http://schemas.microsoft.com/office/drawing/2014/main" id="{68A609A1-E0ED-44D1-AE0B-526A308451D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188452" y="3655255"/>
            <a:ext cx="379832" cy="37983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59A56E0-6CF8-4C89-9A05-6732A6E075AE}"/>
              </a:ext>
            </a:extLst>
          </p:cNvPr>
          <p:cNvSpPr txBox="1">
            <a:spLocks/>
          </p:cNvSpPr>
          <p:nvPr/>
        </p:nvSpPr>
        <p:spPr>
          <a:xfrm>
            <a:off x="6232405" y="3407602"/>
            <a:ext cx="1456051" cy="253560"/>
          </a:xfrm>
          <a:prstGeom prst="rect">
            <a:avLst/>
          </a:prstGeom>
          <a:noFill/>
        </p:spPr>
        <p:txBody>
          <a:bodyPr vert="horz" lIns="68580" tIns="34290" rIns="68580" bIns="3429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>
              <a:spcBef>
                <a:spcPts val="750"/>
              </a:spcBef>
              <a:buNone/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Transformer TTS</a:t>
            </a:r>
          </a:p>
          <a:p>
            <a:pPr marL="0" indent="0" defTabSz="685800">
              <a:spcBef>
                <a:spcPts val="750"/>
              </a:spcBef>
              <a:buNone/>
            </a:pP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AF11C20-8FD2-4502-88E3-1813F09A9423}"/>
              </a:ext>
            </a:extLst>
          </p:cNvPr>
          <p:cNvSpPr txBox="1">
            <a:spLocks/>
          </p:cNvSpPr>
          <p:nvPr/>
        </p:nvSpPr>
        <p:spPr>
          <a:xfrm>
            <a:off x="7865836" y="3404726"/>
            <a:ext cx="1456051" cy="213422"/>
          </a:xfrm>
          <a:prstGeom prst="rect">
            <a:avLst/>
          </a:prstGeom>
          <a:noFill/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>
              <a:spcBef>
                <a:spcPts val="750"/>
              </a:spcBef>
              <a:buNone/>
            </a:pPr>
            <a:r>
              <a:rPr lang="en-US" sz="1350" dirty="0" err="1">
                <a:solidFill>
                  <a:prstClr val="black"/>
                </a:solidFill>
                <a:latin typeface="Calibri" panose="020F0502020204030204"/>
              </a:rPr>
              <a:t>FastSpeech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  <a:p>
            <a:pPr marL="0" indent="0" defTabSz="685800">
              <a:spcBef>
                <a:spcPts val="750"/>
              </a:spcBef>
              <a:buNone/>
            </a:pP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1" name="4 (2)">
            <a:hlinkClick r:id="" action="ppaction://media"/>
            <a:extLst>
              <a:ext uri="{FF2B5EF4-FFF2-40B4-BE49-F238E27FC236}">
                <a16:creationId xmlns:a16="http://schemas.microsoft.com/office/drawing/2014/main" id="{805D1327-25A7-4548-88FD-3CF9EA29533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642475" y="4050762"/>
            <a:ext cx="376238" cy="376238"/>
          </a:xfrm>
          <a:prstGeom prst="rect">
            <a:avLst/>
          </a:prstGeom>
        </p:spPr>
      </p:pic>
      <p:pic>
        <p:nvPicPr>
          <p:cNvPr id="12" name="4 (3)">
            <a:hlinkClick r:id="" action="ppaction://media"/>
            <a:extLst>
              <a:ext uri="{FF2B5EF4-FFF2-40B4-BE49-F238E27FC236}">
                <a16:creationId xmlns:a16="http://schemas.microsoft.com/office/drawing/2014/main" id="{857867D9-3B97-4F94-A5C0-4C0B6B9BEF01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188453" y="4072194"/>
            <a:ext cx="354806" cy="35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74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27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6" grpId="0"/>
      <p:bldP spid="8" grpId="0"/>
      <p:bldP spid="9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94AD872-37B2-437F-B0E9-B79FB549C5CF}"/>
              </a:ext>
            </a:extLst>
          </p:cNvPr>
          <p:cNvGrpSpPr/>
          <p:nvPr/>
        </p:nvGrpSpPr>
        <p:grpSpPr>
          <a:xfrm>
            <a:off x="3602572" y="3350996"/>
            <a:ext cx="3036903" cy="1480651"/>
            <a:chOff x="4803429" y="4467994"/>
            <a:chExt cx="4049204" cy="197420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C78EE33-8853-4A3A-AC34-25A700677C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50388" r="11641"/>
            <a:stretch/>
          </p:blipFill>
          <p:spPr>
            <a:xfrm>
              <a:off x="4803429" y="4467994"/>
              <a:ext cx="3444643" cy="197420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AD61987-5692-454F-B2B5-4A6953AD3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214458" y="6143183"/>
              <a:ext cx="638175" cy="276225"/>
            </a:xfrm>
            <a:prstGeom prst="rect">
              <a:avLst/>
            </a:prstGeom>
          </p:spPr>
        </p:pic>
      </p:grp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01752" y="136684"/>
            <a:ext cx="7886700" cy="994172"/>
          </a:xfrm>
        </p:spPr>
        <p:txBody>
          <a:bodyPr>
            <a:normAutofit/>
          </a:bodyPr>
          <a:lstStyle/>
          <a:p>
            <a:r>
              <a:rPr lang="en-US" altLang="zh-CN" sz="2700" b="1"/>
              <a:t>Controllability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1B4051-C785-496B-BF19-C98AADF35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769" y="954406"/>
            <a:ext cx="7886700" cy="374289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/>
              <a:t>Voice Speed Control</a:t>
            </a:r>
          </a:p>
          <a:p>
            <a:pPr>
              <a:lnSpc>
                <a:spcPct val="100000"/>
              </a:lnSpc>
            </a:pPr>
            <a:endParaRPr lang="en-US" altLang="zh-CN"/>
          </a:p>
          <a:p>
            <a:pPr>
              <a:lnSpc>
                <a:spcPct val="100000"/>
              </a:lnSpc>
            </a:pPr>
            <a:endParaRPr lang="en-US" altLang="zh-CN"/>
          </a:p>
          <a:p>
            <a:pPr>
              <a:lnSpc>
                <a:spcPct val="100000"/>
              </a:lnSpc>
            </a:pPr>
            <a:endParaRPr lang="en-US" altLang="zh-CN"/>
          </a:p>
          <a:p>
            <a:pPr marL="0" indent="0">
              <a:lnSpc>
                <a:spcPct val="100000"/>
              </a:lnSpc>
              <a:buNone/>
            </a:pPr>
            <a:endParaRPr lang="en-US" altLang="zh-CN"/>
          </a:p>
          <a:p>
            <a:pPr>
              <a:lnSpc>
                <a:spcPct val="100000"/>
              </a:lnSpc>
            </a:pPr>
            <a:r>
              <a:rPr lang="en-US" altLang="zh-CN"/>
              <a:t>Prosody Control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D63011-6056-4227-936D-713B517C64B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8656" y="1361344"/>
            <a:ext cx="7025418" cy="15747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3EDC2B-DD5A-4382-8FC6-3840F0D44A9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60989"/>
          <a:stretch/>
        </p:blipFill>
        <p:spPr>
          <a:xfrm>
            <a:off x="777670" y="3388945"/>
            <a:ext cx="2427584" cy="1442702"/>
          </a:xfrm>
          <a:prstGeom prst="rect">
            <a:avLst/>
          </a:prstGeom>
        </p:spPr>
      </p:pic>
      <p:pic>
        <p:nvPicPr>
          <p:cNvPr id="6" name="2 (2)">
            <a:hlinkClick r:id="" action="ppaction://media"/>
            <a:extLst>
              <a:ext uri="{FF2B5EF4-FFF2-40B4-BE49-F238E27FC236}">
                <a16:creationId xmlns:a16="http://schemas.microsoft.com/office/drawing/2014/main" id="{1F7AC36B-21B0-4FDC-89D4-801661FB04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960013" y="1458211"/>
            <a:ext cx="230390" cy="230390"/>
          </a:xfrm>
          <a:prstGeom prst="rect">
            <a:avLst/>
          </a:prstGeom>
        </p:spPr>
      </p:pic>
      <p:pic>
        <p:nvPicPr>
          <p:cNvPr id="8" name="2 (3)">
            <a:hlinkClick r:id="" action="ppaction://media"/>
            <a:extLst>
              <a:ext uri="{FF2B5EF4-FFF2-40B4-BE49-F238E27FC236}">
                <a16:creationId xmlns:a16="http://schemas.microsoft.com/office/drawing/2014/main" id="{2CB9A919-7684-468F-8BF1-3BAF19184A6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991462" y="1458211"/>
            <a:ext cx="230390" cy="2303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7F0A90F-0A81-41C3-BE4C-4B7C46748D6F}"/>
              </a:ext>
            </a:extLst>
          </p:cNvPr>
          <p:cNvSpPr/>
          <p:nvPr/>
        </p:nvSpPr>
        <p:spPr>
          <a:xfrm>
            <a:off x="1748565" y="2535656"/>
            <a:ext cx="676567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900" i="1">
                <a:solidFill>
                  <a:srgbClr val="222222"/>
                </a:solidFill>
                <a:latin typeface="Roboto"/>
                <a:ea typeface="等线" panose="02010600030101010101" pitchFamily="2" charset="-122"/>
              </a:rPr>
              <a:t>For a while the preacher addresses himself to the congregation at large, who listen attentively.</a:t>
            </a:r>
            <a:endParaRPr lang="zh-CN" altLang="en-US" sz="90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E0DD99-0A8C-4D0B-A7EA-3E4B063574B2}"/>
              </a:ext>
            </a:extLst>
          </p:cNvPr>
          <p:cNvSpPr/>
          <p:nvPr/>
        </p:nvSpPr>
        <p:spPr>
          <a:xfrm>
            <a:off x="2391986" y="4417214"/>
            <a:ext cx="269657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zh-CN" sz="900" i="1">
                <a:solidFill>
                  <a:prstClr val="black"/>
                </a:solidFill>
                <a:latin typeface="Roboto"/>
                <a:ea typeface="等线" panose="02010600030101010101" pitchFamily="2" charset="-122"/>
              </a:rPr>
              <a:t>after dinner </a:t>
            </a:r>
            <a:r>
              <a:rPr lang="en-US" altLang="zh-CN" sz="900" i="1">
                <a:solidFill>
                  <a:srgbClr val="FF0000"/>
                </a:solidFill>
                <a:latin typeface="Roboto"/>
                <a:ea typeface="等线" panose="02010600030101010101" pitchFamily="2" charset="-122"/>
              </a:rPr>
              <a:t>|</a:t>
            </a:r>
            <a:r>
              <a:rPr lang="en-US" altLang="zh-CN" sz="900" i="1">
                <a:solidFill>
                  <a:prstClr val="black"/>
                </a:solidFill>
                <a:latin typeface="Roboto"/>
                <a:ea typeface="等线" panose="02010600030101010101" pitchFamily="2" charset="-122"/>
              </a:rPr>
              <a:t> he went into hiding for a day or two.</a:t>
            </a:r>
            <a:endParaRPr lang="zh-CN" altLang="en-US" sz="900" i="1">
              <a:solidFill>
                <a:prstClr val="black"/>
              </a:solidFill>
              <a:latin typeface="Roboto"/>
              <a:ea typeface="等线" panose="02010600030101010101" pitchFamily="2" charset="-122"/>
            </a:endParaRPr>
          </a:p>
        </p:txBody>
      </p:sp>
      <p:pic>
        <p:nvPicPr>
          <p:cNvPr id="16" name="4">
            <a:hlinkClick r:id="" action="ppaction://media"/>
            <a:extLst>
              <a:ext uri="{FF2B5EF4-FFF2-40B4-BE49-F238E27FC236}">
                <a16:creationId xmlns:a16="http://schemas.microsoft.com/office/drawing/2014/main" id="{2217CA54-F37D-41BD-95C1-7E2AD8B60BE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224637" y="3472791"/>
            <a:ext cx="229267" cy="229267"/>
          </a:xfrm>
          <a:prstGeom prst="rect">
            <a:avLst/>
          </a:prstGeom>
        </p:spPr>
      </p:pic>
      <p:pic>
        <p:nvPicPr>
          <p:cNvPr id="17" name="4 (1)">
            <a:hlinkClick r:id="" action="ppaction://media"/>
            <a:extLst>
              <a:ext uri="{FF2B5EF4-FFF2-40B4-BE49-F238E27FC236}">
                <a16:creationId xmlns:a16="http://schemas.microsoft.com/office/drawing/2014/main" id="{A75DA1F5-8414-4C77-8869-F98DDDDD7EBA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252020" y="3461984"/>
            <a:ext cx="240074" cy="240074"/>
          </a:xfrm>
          <a:prstGeom prst="rect">
            <a:avLst/>
          </a:prstGeom>
        </p:spPr>
      </p:pic>
      <p:pic>
        <p:nvPicPr>
          <p:cNvPr id="21" name="GL_7000010240">
            <a:hlinkClick r:id="" action="ppaction://media"/>
            <a:extLst>
              <a:ext uri="{FF2B5EF4-FFF2-40B4-BE49-F238E27FC236}">
                <a16:creationId xmlns:a16="http://schemas.microsoft.com/office/drawing/2014/main" id="{A7805BFB-772E-4C77-B863-445BBCBC7F7F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682302" y="1452198"/>
            <a:ext cx="230390" cy="23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5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8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33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14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343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01752" y="136684"/>
            <a:ext cx="7886700" cy="994172"/>
          </a:xfrm>
        </p:spPr>
        <p:txBody>
          <a:bodyPr>
            <a:normAutofit/>
          </a:bodyPr>
          <a:lstStyle/>
          <a:p>
            <a:r>
              <a:rPr lang="en-US" altLang="zh-CN" sz="2700" b="1"/>
              <a:t>Speech synthesis quality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5C91D2-8AB8-4E2E-A021-30D13CE5E949}"/>
              </a:ext>
            </a:extLst>
          </p:cNvPr>
          <p:cNvSpPr/>
          <p:nvPr/>
        </p:nvSpPr>
        <p:spPr>
          <a:xfrm>
            <a:off x="3876835" y="4641354"/>
            <a:ext cx="338701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zh-CN" sz="135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  <a:hlinkClick r:id="rId3"/>
              </a:rPr>
              <a:t>https://speechresearch.github.io/fastspeech/</a:t>
            </a:r>
            <a:endParaRPr lang="zh-CN" altLang="en-US" sz="135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71449F-A2BB-4D30-848E-71F35E155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606" y="890245"/>
            <a:ext cx="5465895" cy="275244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7993ABD-6BB1-4AA3-AE49-4B3B450EDB86}"/>
              </a:ext>
            </a:extLst>
          </p:cNvPr>
          <p:cNvSpPr txBox="1">
            <a:spLocks/>
          </p:cNvSpPr>
          <p:nvPr/>
        </p:nvSpPr>
        <p:spPr>
          <a:xfrm>
            <a:off x="801384" y="3807632"/>
            <a:ext cx="6272373" cy="387753"/>
          </a:xfrm>
          <a:prstGeom prst="rect">
            <a:avLst/>
          </a:prstGeom>
          <a:noFill/>
        </p:spPr>
        <p:txBody>
          <a:bodyPr vert="horz" lIns="68580" tIns="34290" rIns="68580" bIns="3429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685800">
              <a:spcBef>
                <a:spcPts val="750"/>
              </a:spcBef>
              <a:buNone/>
            </a:pP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FastSpeech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achieves comparable voice quality with Tacotron2 and Transformer TTS, and is close to ground-truth recordings.</a:t>
            </a:r>
          </a:p>
        </p:txBody>
      </p:sp>
    </p:spTree>
    <p:extLst>
      <p:ext uri="{BB962C8B-B14F-4D97-AF65-F5344CB8AC3E}">
        <p14:creationId xmlns:p14="http://schemas.microsoft.com/office/powerpoint/2010/main" val="32145229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6D1CD-6ECA-4B2C-83DB-2F826B3BA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6981"/>
            <a:ext cx="7886700" cy="994172"/>
          </a:xfrm>
        </p:spPr>
        <p:txBody>
          <a:bodyPr/>
          <a:lstStyle/>
          <a:p>
            <a:r>
              <a:rPr lang="en-US" altLang="zh-CN" b="1" dirty="0"/>
              <a:t>Analyze on </a:t>
            </a:r>
            <a:r>
              <a:rPr lang="en-US" altLang="zh-CN" b="1" dirty="0" err="1"/>
              <a:t>FastSpeech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EB3EC-4142-49C8-80F2-C84CE70ED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055" y="1152043"/>
            <a:ext cx="8703946" cy="403115"/>
          </a:xfrm>
        </p:spPr>
        <p:txBody>
          <a:bodyPr vert="horz" wrap="square" lIns="68580" tIns="34290" rIns="68580" bIns="3429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dirty="0"/>
              <a:t>How </a:t>
            </a:r>
            <a:r>
              <a:rPr lang="en-US" altLang="zh-CN" dirty="0" err="1"/>
              <a:t>FastSpeech</a:t>
            </a:r>
            <a:r>
              <a:rPr lang="en-US" altLang="zh-CN" dirty="0"/>
              <a:t> achieve this goal?</a:t>
            </a:r>
          </a:p>
          <a:p>
            <a:pPr lvl="1">
              <a:lnSpc>
                <a:spcPct val="100000"/>
              </a:lnSpc>
            </a:pPr>
            <a:r>
              <a:rPr lang="en-US" altLang="zh-CN" dirty="0"/>
              <a:t>Feed-forward structure</a:t>
            </a:r>
          </a:p>
          <a:p>
            <a:pPr lvl="1">
              <a:lnSpc>
                <a:spcPct val="100000"/>
              </a:lnSpc>
            </a:pPr>
            <a:r>
              <a:rPr lang="en-US" altLang="zh-CN" dirty="0"/>
              <a:t>Duration from autoregressive teacher model</a:t>
            </a:r>
          </a:p>
          <a:p>
            <a:pPr lvl="1">
              <a:lnSpc>
                <a:spcPct val="100000"/>
              </a:lnSpc>
            </a:pPr>
            <a:r>
              <a:rPr lang="en-US" altLang="zh-CN" dirty="0"/>
              <a:t>Knowledge distillation from autoregressive teacher model</a:t>
            </a:r>
          </a:p>
          <a:p>
            <a:pPr>
              <a:lnSpc>
                <a:spcPct val="100000"/>
              </a:lnSpc>
            </a:pPr>
            <a:r>
              <a:rPr lang="en-US" altLang="zh-CN" dirty="0"/>
              <a:t>Why</a:t>
            </a:r>
          </a:p>
          <a:p>
            <a:pPr lvl="1">
              <a:lnSpc>
                <a:spcPct val="100000"/>
              </a:lnSpc>
            </a:pPr>
            <a:r>
              <a:rPr lang="en-US" altLang="zh-CN" dirty="0"/>
              <a:t>One-to-many mapping: </a:t>
            </a:r>
            <a:r>
              <a:rPr lang="en-US" dirty="0"/>
              <a:t>multiple speech sequences correspond to a text sequence 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due to different variations in speech audio, such as pitch, duration, sound volume, speaker, prosody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en-US" altLang="zh-CN" dirty="0"/>
              <a:t>In autoregressive model, last </a:t>
            </a:r>
            <a:r>
              <a:rPr lang="en-US" altLang="zh-CN" dirty="0" err="1"/>
              <a:t>mel</a:t>
            </a:r>
            <a:r>
              <a:rPr lang="en-US" altLang="zh-CN" dirty="0"/>
              <a:t> provide these variations</a:t>
            </a:r>
          </a:p>
          <a:p>
            <a:pPr lvl="1">
              <a:lnSpc>
                <a:spcPct val="100000"/>
              </a:lnSpc>
            </a:pPr>
            <a:r>
              <a:rPr lang="en-US" altLang="zh-CN" dirty="0"/>
              <a:t>In non-autoregressive model (</a:t>
            </a:r>
            <a:r>
              <a:rPr lang="en-US" altLang="zh-CN" dirty="0" err="1"/>
              <a:t>FastSpeech</a:t>
            </a:r>
            <a:r>
              <a:rPr lang="en-US" altLang="zh-CN" dirty="0"/>
              <a:t>), text is not enough</a:t>
            </a:r>
          </a:p>
          <a:p>
            <a:pPr lvl="2">
              <a:lnSpc>
                <a:spcPct val="100000"/>
              </a:lnSpc>
            </a:pPr>
            <a:r>
              <a:rPr lang="en-US" altLang="zh-CN" dirty="0"/>
              <a:t>Reduce target data variance by knowledge distillation</a:t>
            </a:r>
            <a:r>
              <a:rPr lang="en-US" altLang="zh-CN" dirty="0">
                <a:sym typeface="Wingdings" panose="05000000000000000000" pitchFamily="2" charset="2"/>
              </a:rPr>
              <a:t> simplify the target</a:t>
            </a:r>
            <a:endParaRPr lang="en-US" altLang="zh-CN" dirty="0"/>
          </a:p>
          <a:p>
            <a:pPr lvl="2">
              <a:lnSpc>
                <a:spcPct val="100000"/>
              </a:lnSpc>
            </a:pPr>
            <a:r>
              <a:rPr lang="en-US" altLang="zh-CN" dirty="0"/>
              <a:t>Provide duration as input </a:t>
            </a:r>
            <a:r>
              <a:rPr lang="en-US" altLang="zh-CN" dirty="0">
                <a:sym typeface="Wingdings" panose="05000000000000000000" pitchFamily="2" charset="2"/>
              </a:rPr>
              <a:t>provide more input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7045207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6D1CD-6ECA-4B2C-83DB-2F826B3BA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6981"/>
            <a:ext cx="7886700" cy="994172"/>
          </a:xfrm>
        </p:spPr>
        <p:txBody>
          <a:bodyPr/>
          <a:lstStyle/>
          <a:p>
            <a:r>
              <a:rPr lang="en-US" altLang="zh-CN" b="1" dirty="0"/>
              <a:t>Analyze on </a:t>
            </a:r>
            <a:r>
              <a:rPr lang="en-US" altLang="zh-CN" b="1" dirty="0" err="1"/>
              <a:t>FastSpeech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EB3EC-4142-49C8-80F2-C84CE70ED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055" y="1152043"/>
            <a:ext cx="8703946" cy="403115"/>
          </a:xfrm>
        </p:spPr>
        <p:txBody>
          <a:bodyPr vert="horz" wrap="square" lIns="68580" tIns="34290" rIns="68580" bIns="3429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dirty="0"/>
              <a:t>What is the problem in </a:t>
            </a:r>
            <a:r>
              <a:rPr lang="en-US" altLang="zh-CN" dirty="0" err="1"/>
              <a:t>FastSpeech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en-US" dirty="0"/>
              <a:t>The two-stage teacher-student training pipeline makes the training process complicated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target </a:t>
            </a:r>
            <a:r>
              <a:rPr lang="en-US" dirty="0" err="1"/>
              <a:t>mel</a:t>
            </a:r>
            <a:r>
              <a:rPr lang="en-US" dirty="0"/>
              <a:t> distilled from the teacher model have some information loss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en-US" dirty="0"/>
              <a:t>The duration extracted from the teacher model is not accurate enough</a:t>
            </a:r>
          </a:p>
        </p:txBody>
      </p:sp>
    </p:spTree>
    <p:extLst>
      <p:ext uri="{BB962C8B-B14F-4D97-AF65-F5344CB8AC3E}">
        <p14:creationId xmlns:p14="http://schemas.microsoft.com/office/powerpoint/2010/main" val="428153222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6D1CD-6ECA-4B2C-83DB-2F826B3BA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6981"/>
            <a:ext cx="7886700" cy="994172"/>
          </a:xfrm>
        </p:spPr>
        <p:txBody>
          <a:bodyPr/>
          <a:lstStyle/>
          <a:p>
            <a:r>
              <a:rPr lang="en-US" altLang="zh-CN" b="1" dirty="0" err="1"/>
              <a:t>FastSpeech</a:t>
            </a:r>
            <a:r>
              <a:rPr lang="en-US" altLang="zh-CN" b="1" dirty="0"/>
              <a:t> 2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EB3EC-4142-49C8-80F2-C84CE70ED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055" y="1104337"/>
            <a:ext cx="8703946" cy="713579"/>
          </a:xfrm>
        </p:spPr>
        <p:txBody>
          <a:bodyPr wrap="square">
            <a:noAutofit/>
          </a:bodyPr>
          <a:lstStyle/>
          <a:p>
            <a:r>
              <a:rPr lang="en-US" altLang="zh-CN" sz="1800" dirty="0">
                <a:ea typeface="等线"/>
              </a:rPr>
              <a:t>Remove teacher-student distillation to simplify the training pipeline</a:t>
            </a:r>
          </a:p>
          <a:p>
            <a:r>
              <a:rPr lang="en-US" altLang="zh-CN" sz="1800" dirty="0">
                <a:ea typeface="等线"/>
              </a:rPr>
              <a:t>Use ground-truth speech as the training target to avoid information loss</a:t>
            </a:r>
          </a:p>
          <a:p>
            <a:r>
              <a:rPr lang="en-US" altLang="zh-CN" sz="1800" dirty="0">
                <a:ea typeface="等线"/>
              </a:rPr>
              <a:t>Improving the duration accuracy and introducing more variance information to ease the one-to-many mapping problem</a:t>
            </a:r>
          </a:p>
          <a:p>
            <a:endParaRPr lang="en-US" altLang="zh-CN" sz="1800" dirty="0">
              <a:ea typeface="等线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91A26C-2717-4566-B9C4-6E7040EC0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54" y="2346295"/>
            <a:ext cx="5934092" cy="275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3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0A32890-2632-4D11-971A-DB394395F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9953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6D1CD-6ECA-4B2C-83DB-2F826B3BA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6981"/>
            <a:ext cx="7886700" cy="994172"/>
          </a:xfrm>
        </p:spPr>
        <p:txBody>
          <a:bodyPr/>
          <a:lstStyle/>
          <a:p>
            <a:r>
              <a:rPr lang="en-US" altLang="zh-CN" b="1" dirty="0" err="1"/>
              <a:t>FastSpeech</a:t>
            </a:r>
            <a:r>
              <a:rPr lang="en-US" altLang="zh-CN" b="1" dirty="0"/>
              <a:t> 2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EB3EC-4142-49C8-80F2-C84CE70ED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055" y="1104337"/>
            <a:ext cx="8703946" cy="713579"/>
          </a:xfrm>
        </p:spPr>
        <p:txBody>
          <a:bodyPr wrap="square">
            <a:noAutofit/>
          </a:bodyPr>
          <a:lstStyle/>
          <a:p>
            <a:r>
              <a:rPr lang="en-US" altLang="zh-CN" sz="1800" dirty="0">
                <a:ea typeface="等线"/>
              </a:rPr>
              <a:t>Variance Adaptor</a:t>
            </a:r>
          </a:p>
          <a:p>
            <a:pPr lvl="1"/>
            <a:r>
              <a:rPr lang="en-US" altLang="zh-CN" sz="1500" dirty="0">
                <a:ea typeface="等线"/>
              </a:rPr>
              <a:t>Variance predictor</a:t>
            </a:r>
          </a:p>
          <a:p>
            <a:pPr lvl="1"/>
            <a:r>
              <a:rPr lang="en-US" altLang="zh-CN" sz="1500" dirty="0">
                <a:ea typeface="等线"/>
              </a:rPr>
              <a:t>Variance information: 1) duration, 2) pitch, 3) energy, 4) style, emotion, speaker, etc. </a:t>
            </a:r>
          </a:p>
          <a:p>
            <a:pPr lvl="1"/>
            <a:r>
              <a:rPr lang="en-US" altLang="zh-CN" sz="1500" dirty="0">
                <a:ea typeface="等线"/>
              </a:rPr>
              <a:t>Duration from force-alignment, energy from L2 norm of </a:t>
            </a:r>
            <a:r>
              <a:rPr lang="en-US" altLang="zh-CN" sz="1500" dirty="0" err="1">
                <a:ea typeface="等线"/>
              </a:rPr>
              <a:t>mel</a:t>
            </a:r>
            <a:r>
              <a:rPr lang="en-US" altLang="zh-CN" sz="1500" dirty="0">
                <a:ea typeface="等线"/>
              </a:rPr>
              <a:t>-spectrogram, pitch extracted from audio.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91A26C-2717-4566-B9C4-6E7040EC0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54" y="2346295"/>
            <a:ext cx="5934092" cy="275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82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6D1CD-6ECA-4B2C-83DB-2F826B3BA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6981"/>
            <a:ext cx="7886700" cy="994172"/>
          </a:xfrm>
        </p:spPr>
        <p:txBody>
          <a:bodyPr/>
          <a:lstStyle/>
          <a:p>
            <a:r>
              <a:rPr lang="en-US" altLang="zh-CN" b="1" dirty="0" err="1"/>
              <a:t>FastSpeech</a:t>
            </a:r>
            <a:r>
              <a:rPr lang="en-US" altLang="zh-CN" b="1" dirty="0"/>
              <a:t> 2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EB3EC-4142-49C8-80F2-C84CE70ED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055" y="1104337"/>
            <a:ext cx="8703946" cy="713579"/>
          </a:xfrm>
        </p:spPr>
        <p:txBody>
          <a:bodyPr wrap="square">
            <a:noAutofit/>
          </a:bodyPr>
          <a:lstStyle/>
          <a:p>
            <a:r>
              <a:rPr lang="en-US" altLang="zh-CN" sz="1800" dirty="0" err="1">
                <a:ea typeface="等线"/>
              </a:rPr>
              <a:t>FastSpeech</a:t>
            </a:r>
            <a:r>
              <a:rPr lang="en-US" altLang="zh-CN" sz="1800" dirty="0">
                <a:ea typeface="等线"/>
              </a:rPr>
              <a:t> 2 achieves higher quality than </a:t>
            </a:r>
            <a:r>
              <a:rPr lang="en-US" altLang="zh-CN" sz="1800" dirty="0" err="1">
                <a:ea typeface="等线"/>
              </a:rPr>
              <a:t>FastSpeech</a:t>
            </a:r>
            <a:endParaRPr lang="en-US" altLang="zh-CN" sz="1800" dirty="0">
              <a:ea typeface="等线"/>
            </a:endParaRPr>
          </a:p>
          <a:p>
            <a:pPr marL="0" indent="0">
              <a:buNone/>
            </a:pPr>
            <a:endParaRPr lang="en-US" altLang="zh-CN" sz="1800" dirty="0">
              <a:ea typeface="等线"/>
            </a:endParaRPr>
          </a:p>
          <a:p>
            <a:endParaRPr lang="en-US" altLang="zh-CN" sz="1800" dirty="0">
              <a:ea typeface="等线"/>
            </a:endParaRPr>
          </a:p>
          <a:p>
            <a:pPr marL="0" indent="0">
              <a:buNone/>
            </a:pPr>
            <a:endParaRPr lang="en-US" altLang="zh-CN" sz="1800" dirty="0">
              <a:ea typeface="等线"/>
            </a:endParaRPr>
          </a:p>
          <a:p>
            <a:pPr marL="0" indent="0">
              <a:buNone/>
            </a:pPr>
            <a:endParaRPr lang="en-US" altLang="zh-CN" sz="1800" dirty="0">
              <a:ea typeface="等线"/>
            </a:endParaRPr>
          </a:p>
          <a:p>
            <a:pPr marL="0" indent="0">
              <a:buNone/>
            </a:pPr>
            <a:endParaRPr lang="en-US" altLang="zh-CN" sz="1800" dirty="0">
              <a:ea typeface="等线"/>
            </a:endParaRPr>
          </a:p>
          <a:p>
            <a:r>
              <a:rPr lang="en-US" altLang="zh-CN" sz="1800" dirty="0">
                <a:ea typeface="等线"/>
              </a:rPr>
              <a:t>More simplified training pipeline (</a:t>
            </a:r>
            <a:r>
              <a:rPr lang="en-US" altLang="zh-CN" sz="1800" b="1" dirty="0">
                <a:ea typeface="等线"/>
              </a:rPr>
              <a:t>3x training time reduction</a:t>
            </a:r>
            <a:r>
              <a:rPr lang="en-US" altLang="zh-CN" sz="1800" dirty="0">
                <a:ea typeface="等线"/>
              </a:rPr>
              <a:t>) and inference pipeline (</a:t>
            </a:r>
            <a:r>
              <a:rPr lang="en-US" altLang="zh-CN" sz="1800" b="1" dirty="0">
                <a:ea typeface="等线"/>
              </a:rPr>
              <a:t>direct text to wave</a:t>
            </a:r>
            <a:r>
              <a:rPr lang="en-US" altLang="zh-CN" sz="1800" dirty="0">
                <a:ea typeface="等线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266F06-3DD8-4668-8D92-2F78E9BE6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091" y="1396071"/>
            <a:ext cx="3144276" cy="16974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73F37C-16C2-48B6-9DCE-B207422A9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170" y="3747429"/>
            <a:ext cx="7074281" cy="139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29843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6D1CD-6ECA-4B2C-83DB-2F826B3BA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6981"/>
            <a:ext cx="7886700" cy="994172"/>
          </a:xfrm>
        </p:spPr>
        <p:txBody>
          <a:bodyPr/>
          <a:lstStyle/>
          <a:p>
            <a:r>
              <a:rPr lang="en-US" b="1" dirty="0"/>
              <a:t>Analysis on variance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EB3EC-4142-49C8-80F2-C84CE70ED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055" y="1104337"/>
            <a:ext cx="8703946" cy="713579"/>
          </a:xfrm>
        </p:spPr>
        <p:txBody>
          <a:bodyPr wrap="square">
            <a:noAutofit/>
          </a:bodyPr>
          <a:lstStyle/>
          <a:p>
            <a:r>
              <a:rPr lang="en-US" altLang="zh-CN" sz="1800" dirty="0">
                <a:ea typeface="等线"/>
              </a:rPr>
              <a:t>More accurate pitch and energy in generated speech</a:t>
            </a:r>
          </a:p>
          <a:p>
            <a:endParaRPr lang="en-US" altLang="zh-CN" sz="1800" dirty="0">
              <a:ea typeface="等线"/>
            </a:endParaRPr>
          </a:p>
          <a:p>
            <a:endParaRPr lang="en-US" altLang="zh-CN" sz="1800" dirty="0">
              <a:ea typeface="等线"/>
            </a:endParaRPr>
          </a:p>
          <a:p>
            <a:endParaRPr lang="en-US" altLang="zh-CN" sz="1800" dirty="0">
              <a:ea typeface="等线"/>
            </a:endParaRPr>
          </a:p>
          <a:p>
            <a:endParaRPr lang="en-US" altLang="zh-CN" sz="1800" dirty="0">
              <a:ea typeface="等线"/>
            </a:endParaRPr>
          </a:p>
          <a:p>
            <a:r>
              <a:rPr lang="en-US" altLang="zh-CN" sz="1800" dirty="0">
                <a:ea typeface="等线"/>
              </a:rPr>
              <a:t>More accurate duration for training</a:t>
            </a:r>
          </a:p>
          <a:p>
            <a:pPr marL="0" indent="0">
              <a:buNone/>
            </a:pPr>
            <a:endParaRPr lang="en-US" altLang="zh-CN" sz="1800" dirty="0">
              <a:ea typeface="等线"/>
            </a:endParaRPr>
          </a:p>
          <a:p>
            <a:pPr marL="0" indent="0">
              <a:buNone/>
            </a:pPr>
            <a:endParaRPr lang="en-US" altLang="zh-CN" sz="1800" dirty="0">
              <a:ea typeface="等线"/>
            </a:endParaRPr>
          </a:p>
          <a:p>
            <a:pPr marL="0" indent="0">
              <a:buNone/>
            </a:pPr>
            <a:endParaRPr lang="en-US" altLang="zh-CN" sz="1800" dirty="0">
              <a:ea typeface="等线"/>
            </a:endParaRPr>
          </a:p>
          <a:p>
            <a:pPr marL="0" indent="0">
              <a:buNone/>
            </a:pPr>
            <a:endParaRPr lang="en-US" altLang="zh-CN" sz="1800" dirty="0">
              <a:ea typeface="等线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75B97E-6792-4966-85E5-07DDE5050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764" y="1495152"/>
            <a:ext cx="3219607" cy="12067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A991DF-2A31-43E5-B03B-D475D191C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635" y="3212552"/>
            <a:ext cx="5234529" cy="87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23909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6D1CD-6ECA-4B2C-83DB-2F826B3BA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6981"/>
            <a:ext cx="7886700" cy="994172"/>
          </a:xfrm>
        </p:spPr>
        <p:txBody>
          <a:bodyPr/>
          <a:lstStyle/>
          <a:p>
            <a:r>
              <a:rPr lang="en-US" b="1" dirty="0"/>
              <a:t>Ablation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EB3EC-4142-49C8-80F2-C84CE70ED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055" y="1104337"/>
            <a:ext cx="8703946" cy="713579"/>
          </a:xfrm>
        </p:spPr>
        <p:txBody>
          <a:bodyPr wrap="square">
            <a:noAutofit/>
          </a:bodyPr>
          <a:lstStyle/>
          <a:p>
            <a:endParaRPr lang="en-US" altLang="zh-CN" sz="1800" dirty="0">
              <a:ea typeface="等线"/>
            </a:endParaRPr>
          </a:p>
          <a:p>
            <a:endParaRPr lang="en-US" altLang="zh-CN" sz="1800" dirty="0">
              <a:ea typeface="等线"/>
            </a:endParaRPr>
          </a:p>
          <a:p>
            <a:pPr marL="0" indent="0">
              <a:buNone/>
            </a:pPr>
            <a:endParaRPr lang="en-US" altLang="zh-CN" sz="1800" dirty="0">
              <a:ea typeface="等线"/>
            </a:endParaRPr>
          </a:p>
          <a:p>
            <a:pPr marL="0" indent="0">
              <a:buNone/>
            </a:pPr>
            <a:endParaRPr lang="en-US" altLang="zh-CN" sz="1800" dirty="0">
              <a:ea typeface="等线"/>
            </a:endParaRPr>
          </a:p>
          <a:p>
            <a:pPr marL="0" indent="0">
              <a:buNone/>
            </a:pPr>
            <a:endParaRPr lang="en-US" altLang="zh-CN" sz="1800" dirty="0">
              <a:ea typeface="等线"/>
            </a:endParaRPr>
          </a:p>
          <a:p>
            <a:pPr marL="0" indent="0">
              <a:buNone/>
            </a:pPr>
            <a:endParaRPr lang="en-US" altLang="zh-CN" sz="1800" dirty="0">
              <a:ea typeface="等线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F89846-26E5-4ADA-BFC2-CBE6696EB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851" y="1604902"/>
            <a:ext cx="7696499" cy="185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0070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482600" y="241301"/>
            <a:ext cx="8178800" cy="851803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2700"/>
              <a:t>参考书目</a:t>
            </a:r>
          </a:p>
        </p:txBody>
      </p:sp>
      <p:sp>
        <p:nvSpPr>
          <p:cNvPr id="93188" name="Rectangle 3"/>
          <p:cNvSpPr>
            <a:spLocks noGrp="1" noChangeArrowheads="1"/>
          </p:cNvSpPr>
          <p:nvPr>
            <p:ph idx="1"/>
          </p:nvPr>
        </p:nvSpPr>
        <p:spPr>
          <a:xfrm>
            <a:off x="482600" y="1337236"/>
            <a:ext cx="8178800" cy="3295487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1500" dirty="0"/>
              <a:t>李宏毅</a:t>
            </a:r>
            <a:r>
              <a:rPr lang="en-US" altLang="zh-CN" sz="1500" dirty="0"/>
              <a:t>,</a:t>
            </a:r>
            <a:r>
              <a:rPr lang="zh-CN" altLang="en-US" sz="1500" dirty="0"/>
              <a:t> </a:t>
            </a:r>
            <a:r>
              <a:rPr lang="en-US" altLang="zh-CN" sz="1500" dirty="0"/>
              <a:t>《</a:t>
            </a:r>
            <a:r>
              <a:rPr lang="zh-CN" altLang="en-US" sz="1500" dirty="0"/>
              <a:t>深度学习与人类语言处理</a:t>
            </a:r>
            <a:r>
              <a:rPr lang="en-US" altLang="zh-CN" sz="1500" dirty="0"/>
              <a:t>》</a:t>
            </a:r>
          </a:p>
          <a:p>
            <a:pPr marL="0" indent="0" eaLnBrk="1" hangingPunct="1">
              <a:buNone/>
            </a:pPr>
            <a:r>
              <a:rPr lang="en-US" altLang="zh-CN" sz="1500" dirty="0">
                <a:hlinkClick r:id="rId3"/>
              </a:rPr>
              <a:t>https://www.bilibili.com/video/BV1RE411g7rQ?p=14</a:t>
            </a:r>
            <a:endParaRPr lang="en-US" altLang="zh-CN" sz="1500" dirty="0"/>
          </a:p>
          <a:p>
            <a:r>
              <a:rPr lang="en-US" altLang="zh-CN" sz="1500" dirty="0"/>
              <a:t>Ren et al., </a:t>
            </a:r>
            <a:r>
              <a:rPr lang="en-US" altLang="zh-CN" sz="1500" dirty="0" err="1"/>
              <a:t>FastSpeech</a:t>
            </a:r>
            <a:r>
              <a:rPr lang="en-US" altLang="zh-CN" sz="1500" dirty="0"/>
              <a:t>: Fast, Robust and Controllable Text to Speech, </a:t>
            </a:r>
            <a:r>
              <a:rPr lang="en-US" altLang="zh-CN" sz="1500" dirty="0" err="1"/>
              <a:t>NeurIPS</a:t>
            </a:r>
            <a:r>
              <a:rPr lang="en-US" altLang="zh-CN" sz="1500" dirty="0"/>
              <a:t> 2019</a:t>
            </a:r>
          </a:p>
          <a:p>
            <a:r>
              <a:rPr lang="en-US" altLang="zh-CN" sz="1500" dirty="0"/>
              <a:t>Ren et al., </a:t>
            </a:r>
            <a:r>
              <a:rPr lang="en-US" altLang="zh-CN" sz="1500" dirty="0" err="1"/>
              <a:t>FastSpeech</a:t>
            </a:r>
            <a:r>
              <a:rPr lang="en-US" altLang="zh-CN" sz="1500" dirty="0"/>
              <a:t> 2: Fast and High-Quality End-to-End Text to Speech, ICLR 2021</a:t>
            </a:r>
          </a:p>
          <a:p>
            <a:pPr eaLnBrk="1" hangingPunct="1"/>
            <a:endParaRPr lang="en-US" altLang="zh-CN" sz="1500" dirty="0"/>
          </a:p>
          <a:p>
            <a:pPr eaLnBrk="1" hangingPunct="1"/>
            <a:endParaRPr lang="en-US" altLang="zh-CN" sz="1500" dirty="0"/>
          </a:p>
        </p:txBody>
      </p:sp>
      <p:sp>
        <p:nvSpPr>
          <p:cNvPr id="9318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604000" y="4767263"/>
            <a:ext cx="2057400" cy="273844"/>
          </a:xfrm>
        </p:spPr>
        <p:txBody>
          <a:bodyPr>
            <a:normAutofit/>
          </a:bodyPr>
          <a:lstStyle/>
          <a:p>
            <a:pPr>
              <a:spcAft>
                <a:spcPts val="450"/>
              </a:spcAft>
            </a:pPr>
            <a:fld id="{FEAF9F01-5A7A-44BE-8F85-32FBB822075E}" type="slidenum">
              <a:rPr lang="en-US" altLang="zh-CN" smtClean="0"/>
              <a:pPr>
                <a:spcAft>
                  <a:spcPts val="450"/>
                </a:spcAft>
              </a:pPr>
              <a:t>114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8982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6A48EA4-B316-4C3C-A9D5-2B12D6831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095D2DF-19F2-4DB3-81A7-45CD108C5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738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A664A1A-E33A-470F-B33B-332B7F67F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41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6E4106B-6250-4539-B6DB-C5F14A67C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192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FDE0C18-E0E3-472C-AF4A-5CE4C13BC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086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98D3A67-2F4D-4A11-AA7C-53B61C879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947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B35B024-6F61-472A-92DE-9B13C2E31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82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BDCD8FF-6666-402E-BDDB-1B854CCC2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94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EA790CF-485E-4271-9474-C095A8D4A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202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6AA3572-EA9A-4D15-AB50-080989940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245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C6B6D3C-463E-4176-A98E-079694159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73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851495A-6EB3-482C-AF53-BA089C01E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60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16058BC-4C39-4564-8969-9798F68FA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716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1E0BCA8-ECBE-40B3-B987-B74202621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45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4494B61-959B-45A3-A301-EDE9F5BB2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2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91085C5-6B46-4146-8C82-77DE20DCC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883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D71BFE5-0BF2-4BDB-A743-5FCCD35DD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79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A016873-BE2A-459B-85AC-230AD3CEA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39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30318DE-31CE-4668-8A49-51E8925EB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08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F44962-1E08-0E93-B4DB-92523B10B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人工智能与听觉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DBADD0-C252-D818-E6F7-44B4DF749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听觉基础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zh-CN" altLang="en-US" dirty="0"/>
              <a:t>典型的听觉任务与模型</a:t>
            </a:r>
            <a:endParaRPr lang="en-US" altLang="zh-CN" dirty="0"/>
          </a:p>
          <a:p>
            <a:pPr lvl="1"/>
            <a:r>
              <a:rPr lang="zh-CN" altLang="en-US" dirty="0"/>
              <a:t>语音识别</a:t>
            </a:r>
            <a:endParaRPr lang="en-US" altLang="zh-CN" dirty="0"/>
          </a:p>
          <a:p>
            <a:pPr lvl="1"/>
            <a:r>
              <a:rPr lang="zh-CN" altLang="en-US" dirty="0"/>
              <a:t>语音合成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233653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1D0B949-0A00-422D-9510-DDA5E8948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77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8210053-230F-49B0-B467-F9E815F95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4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61F2EBC-C009-4353-A680-028E7252A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2134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88C7D4C-B250-46C3-AE61-4F859ED74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830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A38965E-58C3-4D26-AC3A-F0ECA526C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728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1996D94-B547-41BC-9514-5E6259440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920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8F72D88-90DC-4A5E-A766-D0DCCF652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853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FBF9F1C-5C04-4506-8E93-424A43ACB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915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D5E34BF-F875-4772-BD5E-86D26EADD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599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EA24750-8E3F-4EAD-9F92-ED622D8C1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00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34CCD72-5BE9-4411-8BE6-FE5D09686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796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E3BFAE1-E8E4-4453-9DB9-17F83F4E5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668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B16E3D8-D249-4931-9B62-7DD7A89BE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8476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4C2F50F-C68B-4B24-AC50-5AB14C57B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1627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94E0A91-72D7-4034-9D9E-29A9B9628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657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D85DB87-1CD3-4D87-BAE6-467B5534A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3859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275AF1F-F183-4CDC-A649-917E55780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347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37CD0DE-67CB-43A9-94D0-227CE59C4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5971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FBDD5A2-FAD5-4F20-B421-93E123E44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36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CE4EC2C-EDF3-4C39-9484-D60801ACB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291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EB56ACB-7449-4C30-B8C5-29CCE495C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658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D8C121-2E92-4D42-B561-CB5EE5FD6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3EAD76-1436-4EEB-962A-605A68467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7F170E-3550-44DD-ABCA-41E105686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375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A85DE5B-AF44-4AE4-A44D-A610EE67C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5766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122743E-DD40-4E4D-9567-95F96EA0C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128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1FD4E60-D2F2-445D-8009-7ECB2A6DD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932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81A8111-FF2C-4472-8519-5D2D7F521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5179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0040351-F2E5-491C-908D-AD4E449B5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772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4571C4E-44BC-4AC2-A194-6B4AE74A9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227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866AB2E-D5EF-4AFB-83CE-0BD85EE50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1574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4FE6D70-8F9D-4E8D-A8DE-DC58D8CFA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3136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6623E85-B98E-4FCD-8F29-CC9A89104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787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F4A0E0-6319-4CDA-8319-37FD68BB9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81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3EFCD7-A6ED-4346-92BD-3A154D818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23810F-47D5-4CD1-B4B1-177991483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90C2409-E552-4AF7-BC3C-DEFDF013C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27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0A87A14-0107-4508-92FD-543B4A349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893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48A3CFC-B8DF-4839-9649-ABBB2D487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9642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3D38EEF-512F-43E8-8B55-22DF6EDBA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2474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98FC5C8-DAAC-4735-B603-B7A20D60B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531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181AB84-1B39-46C6-9404-B13404760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5339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0C01B16-0346-4B45-80C0-E6672FFF4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136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9F026C0-86C7-4DA9-9F9D-FBED0082D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18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3FF6A27-419E-4E6D-B5EE-8DB3CD24B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210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7876F8D-3B73-4B4A-801E-AE7317744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810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F44962-1E08-0E93-B4DB-92523B10B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人工智能与听觉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DBADD0-C252-D818-E6F7-44B4DF749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听觉基础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zh-CN" altLang="en-US" dirty="0"/>
              <a:t>典型的听觉任务与模型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语音识别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zh-CN" altLang="en-US" dirty="0"/>
              <a:t>语音合成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43903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EA20682-0CC2-48B6-A12D-E5C3F2B32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018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8BA91B7-812D-4CCE-B1C7-68C9321A7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34" t="14445" r="23333" b="14444"/>
          <a:stretch/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0733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55B23FC-7104-4F13-AF24-222C0480AE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34" t="14445" r="23333" b="14444"/>
          <a:stretch/>
        </p:blipFill>
        <p:spPr>
          <a:xfrm>
            <a:off x="1158261" y="22868"/>
            <a:ext cx="6827477" cy="512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9281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EA92D9F-F1E0-48D8-A216-3BBDFAC2C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34" t="14445" r="23333" b="14444"/>
          <a:stretch/>
        </p:blipFill>
        <p:spPr>
          <a:xfrm>
            <a:off x="1158261" y="11434"/>
            <a:ext cx="6827477" cy="512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3413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5DE0F53-B7E5-489B-BBB6-B0004E23E8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34" t="14445" r="23333" b="14444"/>
          <a:stretch/>
        </p:blipFill>
        <p:spPr>
          <a:xfrm>
            <a:off x="1158261" y="11434"/>
            <a:ext cx="6827477" cy="512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838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49CF517-63B0-40BC-9986-696F8FADF0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34" t="14445" r="23333" b="14444"/>
          <a:stretch/>
        </p:blipFill>
        <p:spPr>
          <a:xfrm>
            <a:off x="1158261" y="11434"/>
            <a:ext cx="6827477" cy="512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330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5172385-E667-4396-87F4-647EFB9A97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34" t="14445" r="23333" b="14444"/>
          <a:stretch/>
        </p:blipFill>
        <p:spPr>
          <a:xfrm>
            <a:off x="1158261" y="11434"/>
            <a:ext cx="6827477" cy="512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6328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20A2D4D-4CFA-4F4E-9033-A054B69798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62" t="14445" r="23407" b="14444"/>
          <a:stretch/>
        </p:blipFill>
        <p:spPr>
          <a:xfrm>
            <a:off x="1219200" y="11434"/>
            <a:ext cx="6763274" cy="512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37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52A6786-E54E-4FCF-8EF1-81DB0FEA62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7" t="14445" r="23988" b="14444"/>
          <a:stretch/>
        </p:blipFill>
        <p:spPr>
          <a:xfrm>
            <a:off x="1211580" y="41918"/>
            <a:ext cx="6637020" cy="512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807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A0CC044-B387-447C-AB4A-16AF02A395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7" t="14445" r="24167" b="14444"/>
          <a:stretch/>
        </p:blipFill>
        <p:spPr>
          <a:xfrm>
            <a:off x="1264962" y="22868"/>
            <a:ext cx="6614075" cy="512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0890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4E0EA2B-A001-4661-8784-A5249A8A73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7" t="15925" r="24167" b="17408"/>
          <a:stretch/>
        </p:blipFill>
        <p:spPr>
          <a:xfrm>
            <a:off x="1264962" y="171438"/>
            <a:ext cx="6614075" cy="480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85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95CC784-EA9E-4DEF-905E-BF488EDCB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3542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C62CE87-525B-437D-8179-19624A7A99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7" t="14445" r="24167" b="15926"/>
          <a:stretch/>
        </p:blipFill>
        <p:spPr>
          <a:xfrm>
            <a:off x="1264962" y="64792"/>
            <a:ext cx="6614075" cy="501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111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A39B393-3268-4D41-9776-1BB2089E66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7" t="15926" r="24167" b="15926"/>
          <a:stretch/>
        </p:blipFill>
        <p:spPr>
          <a:xfrm>
            <a:off x="1264962" y="118115"/>
            <a:ext cx="6614075" cy="490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847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537FB93-A608-4AF5-A10C-59CB43A5E8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14" t="15926" r="24167" b="15926"/>
          <a:stretch/>
        </p:blipFill>
        <p:spPr>
          <a:xfrm>
            <a:off x="1235967" y="118115"/>
            <a:ext cx="6672066" cy="490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2811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8CB2091-FDA5-44F9-946E-A1950E39B6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7" t="15926" r="24167" b="15926"/>
          <a:stretch/>
        </p:blipFill>
        <p:spPr>
          <a:xfrm>
            <a:off x="1264962" y="118115"/>
            <a:ext cx="6614075" cy="490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03663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6F3AF84-BA21-42FB-A1DA-ACD6CE2364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7" t="15926" r="24167" b="15926"/>
          <a:stretch/>
        </p:blipFill>
        <p:spPr>
          <a:xfrm>
            <a:off x="1264962" y="118115"/>
            <a:ext cx="6614075" cy="490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009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3ECC7F4-CBB4-4CBA-9F2B-8989D72DA0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7" t="15926" r="24167" b="15926"/>
          <a:stretch/>
        </p:blipFill>
        <p:spPr>
          <a:xfrm>
            <a:off x="1264962" y="118115"/>
            <a:ext cx="6614075" cy="490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595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693D1A3-4F7E-40C0-B1A3-D38238A802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7" t="15926" r="24167" b="15926"/>
          <a:stretch/>
        </p:blipFill>
        <p:spPr>
          <a:xfrm>
            <a:off x="1264962" y="118115"/>
            <a:ext cx="6614075" cy="490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630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48CAC49-94E7-40C2-A439-38292E46E5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7" t="15926" r="24167" b="15926"/>
          <a:stretch/>
        </p:blipFill>
        <p:spPr>
          <a:xfrm>
            <a:off x="1264962" y="118115"/>
            <a:ext cx="6614075" cy="490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8474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69EB800-757A-4249-A102-E243B7E9A5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7" t="15926" r="24167" b="15926"/>
          <a:stretch/>
        </p:blipFill>
        <p:spPr>
          <a:xfrm>
            <a:off x="1264962" y="118115"/>
            <a:ext cx="6614075" cy="490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0375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0D753DA-13D7-4B70-9050-9C94EC3611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7" t="15926" r="24167" b="15926"/>
          <a:stretch/>
        </p:blipFill>
        <p:spPr>
          <a:xfrm>
            <a:off x="1264962" y="118115"/>
            <a:ext cx="6614075" cy="490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70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CB65A0-5437-4CB6-A668-014438DAC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Frame or</a:t>
            </a:r>
            <a:r>
              <a:rPr lang="zh-CN" altLang="en-US" dirty="0"/>
              <a:t> </a:t>
            </a:r>
            <a:r>
              <a:rPr lang="en-US" altLang="zh-CN" dirty="0"/>
              <a:t>Window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835D16-9A90-48FD-BDBB-CD5D5E87DB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19" t="15849" r="6875" b="22013"/>
          <a:stretch/>
        </p:blipFill>
        <p:spPr>
          <a:xfrm>
            <a:off x="1252448" y="1673570"/>
            <a:ext cx="6639105" cy="319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4808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21E58A0-7ED8-4B3F-AB1C-3B9E09EC67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7" t="15926" r="24167" b="15926"/>
          <a:stretch/>
        </p:blipFill>
        <p:spPr>
          <a:xfrm>
            <a:off x="1264962" y="118115"/>
            <a:ext cx="6614075" cy="490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2359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AA8611E-59A1-4CE5-93C8-210EA7EDCD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7" t="15926" r="24167" b="15926"/>
          <a:stretch/>
        </p:blipFill>
        <p:spPr>
          <a:xfrm>
            <a:off x="1264962" y="118115"/>
            <a:ext cx="6614075" cy="490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031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8FFA465-CBF6-4DC1-9A8B-EA82CFBDC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7" t="15926" r="24167" b="15926"/>
          <a:stretch/>
        </p:blipFill>
        <p:spPr>
          <a:xfrm>
            <a:off x="1264962" y="118115"/>
            <a:ext cx="6614075" cy="490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63961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17D2352-84AA-443A-BA92-22F8FFC869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7" t="15926" r="24167" b="15926"/>
          <a:stretch/>
        </p:blipFill>
        <p:spPr>
          <a:xfrm>
            <a:off x="1264962" y="118115"/>
            <a:ext cx="6614075" cy="490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759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554FE5E-3CFF-4B38-8759-5BCDFBA601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7" t="15926" r="24167" b="15926"/>
          <a:stretch/>
        </p:blipFill>
        <p:spPr>
          <a:xfrm>
            <a:off x="1264962" y="118115"/>
            <a:ext cx="6614075" cy="490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3366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486" y="177832"/>
            <a:ext cx="7886700" cy="994172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 altLang="zh-CN" sz="2700" b="1" dirty="0"/>
              <a:t>Problem</a:t>
            </a:r>
            <a:endParaRPr lang="zh-CN" altLang="en-US" sz="2700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7C67F9E-6C2D-4FB4-95AE-502282F11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780" y="1172005"/>
            <a:ext cx="8455820" cy="221944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dirty="0"/>
              <a:t>End-to-end neural TTS has shown advantages over concatenative synthesis and statistical parametric synthesis</a:t>
            </a:r>
          </a:p>
          <a:p>
            <a:pPr lvl="1">
              <a:lnSpc>
                <a:spcPct val="100000"/>
              </a:lnSpc>
            </a:pPr>
            <a:r>
              <a:rPr lang="en-US" altLang="zh-CN" sz="1500" dirty="0"/>
              <a:t>Production online model: Emphasis[1]/</a:t>
            </a:r>
            <a:r>
              <a:rPr lang="en-US" altLang="zh-CN" sz="1500" dirty="0" err="1"/>
              <a:t>Tacotron</a:t>
            </a:r>
            <a:r>
              <a:rPr lang="en-US" altLang="zh-CN" sz="1500" dirty="0"/>
              <a:t>[2]</a:t>
            </a:r>
          </a:p>
          <a:p>
            <a:pPr lvl="1">
              <a:lnSpc>
                <a:spcPct val="100000"/>
              </a:lnSpc>
            </a:pPr>
            <a:r>
              <a:rPr lang="en-US" altLang="zh-CN" sz="1500" dirty="0"/>
              <a:t>SOTA model in research: </a:t>
            </a:r>
            <a:r>
              <a:rPr lang="en-US" altLang="zh-CN" sz="1500" dirty="0" err="1"/>
              <a:t>Tacotron</a:t>
            </a:r>
            <a:r>
              <a:rPr lang="en-US" altLang="zh-CN" sz="1500" dirty="0"/>
              <a:t>[2]/Transformer[3]</a:t>
            </a:r>
          </a:p>
          <a:p>
            <a:pPr lvl="0">
              <a:lnSpc>
                <a:spcPct val="100000"/>
              </a:lnSpc>
            </a:pPr>
            <a:r>
              <a:rPr lang="en-US" altLang="zh-CN" dirty="0">
                <a:solidFill>
                  <a:prstClr val="black"/>
                </a:solidFill>
              </a:rPr>
              <a:t>However, end-to-end neural TTS still suffers from the following problems</a:t>
            </a:r>
          </a:p>
          <a:p>
            <a:pPr lvl="1">
              <a:lnSpc>
                <a:spcPct val="100000"/>
              </a:lnSpc>
            </a:pPr>
            <a:r>
              <a:rPr lang="en-US" altLang="zh-CN" sz="1500" b="1" dirty="0">
                <a:solidFill>
                  <a:srgbClr val="FF0000"/>
                </a:solidFill>
              </a:rPr>
              <a:t>Slow inference speed</a:t>
            </a:r>
            <a:r>
              <a:rPr lang="en-US" altLang="zh-CN" sz="1500" dirty="0">
                <a:solidFill>
                  <a:prstClr val="black"/>
                </a:solidFill>
              </a:rPr>
              <a:t>: autoregressive </a:t>
            </a:r>
            <a:r>
              <a:rPr lang="en-US" altLang="zh-CN" sz="1500" dirty="0" err="1">
                <a:solidFill>
                  <a:prstClr val="black"/>
                </a:solidFill>
              </a:rPr>
              <a:t>mel</a:t>
            </a:r>
            <a:r>
              <a:rPr lang="en-US" altLang="zh-CN" sz="1500" dirty="0">
                <a:solidFill>
                  <a:prstClr val="black"/>
                </a:solidFill>
              </a:rPr>
              <a:t>-spectrogram generation is slow for long sequence;</a:t>
            </a:r>
          </a:p>
          <a:p>
            <a:pPr lvl="1">
              <a:lnSpc>
                <a:spcPct val="100000"/>
              </a:lnSpc>
            </a:pPr>
            <a:r>
              <a:rPr lang="en-US" altLang="zh-CN" sz="1500" b="1" dirty="0">
                <a:solidFill>
                  <a:srgbClr val="FF0000"/>
                </a:solidFill>
              </a:rPr>
              <a:t>Not robust</a:t>
            </a:r>
            <a:r>
              <a:rPr lang="en-US" altLang="zh-CN" sz="1500" dirty="0">
                <a:solidFill>
                  <a:prstClr val="black"/>
                </a:solidFill>
              </a:rPr>
              <a:t>: words skipping and repeating; 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CN" sz="2400" dirty="0"/>
          </a:p>
          <a:p>
            <a:pPr marL="342900" lvl="1" indent="0">
              <a:lnSpc>
                <a:spcPct val="100000"/>
              </a:lnSpc>
              <a:buNone/>
            </a:pPr>
            <a:endParaRPr lang="en-US" altLang="zh-CN" sz="1500" dirty="0"/>
          </a:p>
          <a:p>
            <a:pPr lvl="1">
              <a:lnSpc>
                <a:spcPct val="100000"/>
              </a:lnSpc>
            </a:pPr>
            <a:endParaRPr lang="en-US" altLang="zh-CN" sz="15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364BD4-4D58-4D8D-B41C-EDFDB5034B44}"/>
              </a:ext>
            </a:extLst>
          </p:cNvPr>
          <p:cNvSpPr/>
          <p:nvPr/>
        </p:nvSpPr>
        <p:spPr>
          <a:xfrm>
            <a:off x="535780" y="4430199"/>
            <a:ext cx="91024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1200">
                <a:solidFill>
                  <a:srgbClr val="222222"/>
                </a:solidFill>
                <a:latin typeface="Calibri" panose="020F0502020204030204"/>
                <a:ea typeface="等线" panose="02010600030101010101" pitchFamily="2" charset="-122"/>
              </a:rPr>
              <a:t>[1] Li et al, EMPHASIS: An Emotional Phoneme-based Acoustic Model for Speech Synthesis System.</a:t>
            </a:r>
            <a:r>
              <a:rPr lang="en-US" altLang="zh-CN" sz="1200" b="1">
                <a:solidFill>
                  <a:srgbClr val="222222"/>
                </a:solidFill>
                <a:latin typeface="Calibri" panose="020F0502020204030204"/>
                <a:ea typeface="等线" panose="02010600030101010101" pitchFamily="2" charset="-122"/>
              </a:rPr>
              <a:t> </a:t>
            </a:r>
            <a:r>
              <a:rPr lang="en-US" altLang="zh-CN" sz="1200" b="1" i="1">
                <a:solidFill>
                  <a:srgbClr val="222222"/>
                </a:solidFill>
                <a:latin typeface="Calibri" panose="020F0502020204030204"/>
                <a:ea typeface="等线" panose="02010600030101010101" pitchFamily="2" charset="-122"/>
              </a:rPr>
              <a:t>InterSpeech </a:t>
            </a:r>
            <a:r>
              <a:rPr lang="en-US" altLang="zh-CN" sz="1200" i="1">
                <a:solidFill>
                  <a:srgbClr val="222222"/>
                </a:solidFill>
                <a:latin typeface="Calibri" panose="020F0502020204030204"/>
                <a:ea typeface="等线" panose="02010600030101010101" pitchFamily="2" charset="-122"/>
              </a:rPr>
              <a:t>2018</a:t>
            </a:r>
            <a:r>
              <a:rPr lang="en-US" altLang="zh-CN" sz="1200">
                <a:solidFill>
                  <a:srgbClr val="222222"/>
                </a:solidFill>
                <a:latin typeface="Calibri" panose="020F0502020204030204"/>
                <a:ea typeface="等线" panose="02010600030101010101" pitchFamily="2" charset="-122"/>
              </a:rPr>
              <a:t>.</a:t>
            </a:r>
          </a:p>
          <a:p>
            <a:pPr defTabSz="685800"/>
            <a:r>
              <a:rPr lang="en-US" altLang="zh-CN" sz="120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[2] Shen et al. Natural tts synthesis by conditioning wavenet on mel spectrogram predictions. </a:t>
            </a:r>
            <a:r>
              <a:rPr lang="en-US" altLang="zh-CN" sz="1200" b="1" i="1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ICASSP</a:t>
            </a:r>
            <a:r>
              <a:rPr lang="en-US" altLang="zh-CN" sz="1200" i="1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2018</a:t>
            </a:r>
            <a:r>
              <a:rPr lang="en-US" altLang="zh-CN" sz="120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.</a:t>
            </a:r>
          </a:p>
          <a:p>
            <a:pPr defTabSz="685800"/>
            <a:r>
              <a:rPr lang="en-US" altLang="zh-CN" sz="120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[3] Li et al, Neural Speech Synthesis with Transformer Network. </a:t>
            </a:r>
            <a:r>
              <a:rPr lang="en-US" altLang="zh-CN" sz="1200" b="1" i="1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AAAI</a:t>
            </a:r>
            <a:r>
              <a:rPr lang="en-US" altLang="zh-CN" sz="1200" i="1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2019</a:t>
            </a:r>
            <a:r>
              <a:rPr lang="en-US" altLang="zh-CN" sz="120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.</a:t>
            </a:r>
            <a:endParaRPr lang="zh-CN" altLang="en-US" sz="120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5" name="5">
            <a:hlinkClick r:id="" action="ppaction://media"/>
            <a:extLst>
              <a:ext uri="{FF2B5EF4-FFF2-40B4-BE49-F238E27FC236}">
                <a16:creationId xmlns:a16="http://schemas.microsoft.com/office/drawing/2014/main" id="{F96B28AB-309C-494E-AB95-98A2882B30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74236" y="3715347"/>
            <a:ext cx="457200" cy="457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47C73B-6FF4-4576-82A2-C294E4965AB1}"/>
              </a:ext>
            </a:extLst>
          </p:cNvPr>
          <p:cNvSpPr/>
          <p:nvPr/>
        </p:nvSpPr>
        <p:spPr>
          <a:xfrm>
            <a:off x="1189164" y="3507598"/>
            <a:ext cx="676567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900" i="1">
                <a:solidFill>
                  <a:srgbClr val="222222"/>
                </a:solidFill>
                <a:latin typeface="Roboto"/>
                <a:ea typeface="等线" panose="02010600030101010101" pitchFamily="2" charset="-122"/>
              </a:rPr>
              <a:t>You can call me directly at 4257037344 or my cell 4254447474 or send me a meeting request with all the appropriate information.</a:t>
            </a:r>
            <a:endParaRPr lang="zh-CN" altLang="en-US" sz="90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535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31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486" y="177832"/>
            <a:ext cx="7886700" cy="994172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 altLang="zh-CN" sz="2700" b="1" dirty="0"/>
              <a:t>Problem</a:t>
            </a:r>
            <a:endParaRPr lang="zh-CN" altLang="en-US" sz="2700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7C67F9E-6C2D-4FB4-95AE-502282F11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780" y="1172005"/>
            <a:ext cx="8455820" cy="276232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/>
              <a:t>End-to-end neural TTS has shown advantages over concatenative synthesis and statistical parametric synthesis</a:t>
            </a:r>
          </a:p>
          <a:p>
            <a:pPr lvl="1">
              <a:lnSpc>
                <a:spcPct val="100000"/>
              </a:lnSpc>
            </a:pPr>
            <a:r>
              <a:rPr lang="en-US" altLang="zh-CN" sz="1500"/>
              <a:t>Production online model: Emphasis[1]/Tacotron[2]</a:t>
            </a:r>
          </a:p>
          <a:p>
            <a:pPr lvl="1">
              <a:lnSpc>
                <a:spcPct val="100000"/>
              </a:lnSpc>
            </a:pPr>
            <a:r>
              <a:rPr lang="en-US" altLang="zh-CN" sz="1500"/>
              <a:t>SOTA model in research: Tacotron[2]/Transformer[3]</a:t>
            </a:r>
          </a:p>
          <a:p>
            <a:pPr lvl="0">
              <a:lnSpc>
                <a:spcPct val="100000"/>
              </a:lnSpc>
            </a:pPr>
            <a:r>
              <a:rPr lang="en-US" altLang="zh-CN">
                <a:solidFill>
                  <a:prstClr val="black"/>
                </a:solidFill>
              </a:rPr>
              <a:t>However, end-to-end neural TTS still suffers from the following problems</a:t>
            </a:r>
          </a:p>
          <a:p>
            <a:pPr lvl="1">
              <a:lnSpc>
                <a:spcPct val="100000"/>
              </a:lnSpc>
            </a:pPr>
            <a:r>
              <a:rPr lang="en-US" altLang="zh-CN" sz="1500" b="1">
                <a:solidFill>
                  <a:srgbClr val="FF0000"/>
                </a:solidFill>
              </a:rPr>
              <a:t>Slow inference speed</a:t>
            </a:r>
            <a:r>
              <a:rPr lang="en-US" altLang="zh-CN" sz="1500">
                <a:solidFill>
                  <a:prstClr val="black"/>
                </a:solidFill>
              </a:rPr>
              <a:t>: autoregressive mel-spectrogram generation is slow for long sequence;</a:t>
            </a:r>
          </a:p>
          <a:p>
            <a:pPr lvl="1">
              <a:lnSpc>
                <a:spcPct val="100000"/>
              </a:lnSpc>
            </a:pPr>
            <a:r>
              <a:rPr lang="en-US" altLang="zh-CN" sz="1500" b="1">
                <a:solidFill>
                  <a:srgbClr val="FF0000"/>
                </a:solidFill>
              </a:rPr>
              <a:t>Not robust</a:t>
            </a:r>
            <a:r>
              <a:rPr lang="en-US" altLang="zh-CN" sz="1500">
                <a:solidFill>
                  <a:prstClr val="black"/>
                </a:solidFill>
              </a:rPr>
              <a:t>: words skipping and repeating; </a:t>
            </a:r>
          </a:p>
          <a:p>
            <a:pPr lvl="1">
              <a:lnSpc>
                <a:spcPct val="100000"/>
              </a:lnSpc>
            </a:pPr>
            <a:r>
              <a:rPr lang="en-US" altLang="zh-CN" sz="1500" b="1">
                <a:solidFill>
                  <a:srgbClr val="FF0000"/>
                </a:solidFill>
              </a:rPr>
              <a:t>Lack of controllability</a:t>
            </a:r>
            <a:r>
              <a:rPr lang="en-US" altLang="zh-CN" sz="1500">
                <a:solidFill>
                  <a:prstClr val="black"/>
                </a:solidFill>
              </a:rPr>
              <a:t>: hard to control the voice speed and prosody in the autoregressive generation.</a:t>
            </a:r>
          </a:p>
          <a:p>
            <a:pPr marL="342900" lvl="1" indent="0">
              <a:lnSpc>
                <a:spcPct val="100000"/>
              </a:lnSpc>
              <a:buNone/>
            </a:pPr>
            <a:endParaRPr lang="en-US" altLang="zh-CN" sz="1500">
              <a:solidFill>
                <a:prstClr val="black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2400"/>
          </a:p>
          <a:p>
            <a:pPr marL="342900" lvl="1" indent="0">
              <a:lnSpc>
                <a:spcPct val="100000"/>
              </a:lnSpc>
              <a:buNone/>
            </a:pPr>
            <a:endParaRPr lang="en-US" altLang="zh-CN" sz="1500"/>
          </a:p>
          <a:p>
            <a:pPr lvl="1">
              <a:lnSpc>
                <a:spcPct val="100000"/>
              </a:lnSpc>
            </a:pPr>
            <a:endParaRPr lang="en-US" altLang="zh-CN" sz="1500"/>
          </a:p>
          <a:p>
            <a:pPr marL="0" indent="0">
              <a:buNone/>
            </a:pP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364BD4-4D58-4D8D-B41C-EDFDB5034B44}"/>
              </a:ext>
            </a:extLst>
          </p:cNvPr>
          <p:cNvSpPr/>
          <p:nvPr/>
        </p:nvSpPr>
        <p:spPr>
          <a:xfrm>
            <a:off x="535780" y="4430199"/>
            <a:ext cx="91024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1200">
                <a:solidFill>
                  <a:srgbClr val="222222"/>
                </a:solidFill>
                <a:latin typeface="Calibri" panose="020F0502020204030204"/>
                <a:ea typeface="等线" panose="02010600030101010101" pitchFamily="2" charset="-122"/>
              </a:rPr>
              <a:t>[1] Li et al, EMPHASIS: An Emotional Phoneme-based Acoustic Model for Speech Synthesis System.</a:t>
            </a:r>
            <a:r>
              <a:rPr lang="en-US" altLang="zh-CN" sz="1200" b="1">
                <a:solidFill>
                  <a:srgbClr val="222222"/>
                </a:solidFill>
                <a:latin typeface="Calibri" panose="020F0502020204030204"/>
                <a:ea typeface="等线" panose="02010600030101010101" pitchFamily="2" charset="-122"/>
              </a:rPr>
              <a:t> </a:t>
            </a:r>
            <a:r>
              <a:rPr lang="en-US" altLang="zh-CN" sz="1200" b="1" i="1">
                <a:solidFill>
                  <a:srgbClr val="222222"/>
                </a:solidFill>
                <a:latin typeface="Calibri" panose="020F0502020204030204"/>
                <a:ea typeface="等线" panose="02010600030101010101" pitchFamily="2" charset="-122"/>
              </a:rPr>
              <a:t>InterSpeech </a:t>
            </a:r>
            <a:r>
              <a:rPr lang="en-US" altLang="zh-CN" sz="1200" i="1">
                <a:solidFill>
                  <a:srgbClr val="222222"/>
                </a:solidFill>
                <a:latin typeface="Calibri" panose="020F0502020204030204"/>
                <a:ea typeface="等线" panose="02010600030101010101" pitchFamily="2" charset="-122"/>
              </a:rPr>
              <a:t>2018</a:t>
            </a:r>
            <a:r>
              <a:rPr lang="en-US" altLang="zh-CN" sz="1200">
                <a:solidFill>
                  <a:srgbClr val="222222"/>
                </a:solidFill>
                <a:latin typeface="Calibri" panose="020F0502020204030204"/>
                <a:ea typeface="等线" panose="02010600030101010101" pitchFamily="2" charset="-122"/>
              </a:rPr>
              <a:t>.</a:t>
            </a:r>
          </a:p>
          <a:p>
            <a:pPr defTabSz="685800"/>
            <a:r>
              <a:rPr lang="en-US" altLang="zh-CN" sz="120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[2] Shen et al. Natural tts synthesis by conditioning wavenet on mel spectrogram predictions. </a:t>
            </a:r>
            <a:r>
              <a:rPr lang="en-US" altLang="zh-CN" sz="1200" b="1" i="1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ICASSP</a:t>
            </a:r>
            <a:r>
              <a:rPr lang="en-US" altLang="zh-CN" sz="1200" i="1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2018</a:t>
            </a:r>
            <a:r>
              <a:rPr lang="en-US" altLang="zh-CN" sz="120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.</a:t>
            </a:r>
          </a:p>
          <a:p>
            <a:pPr defTabSz="685800"/>
            <a:r>
              <a:rPr lang="en-US" altLang="zh-CN" sz="120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[3] Li et al, Neural Speech Synthesis with Transformer Network. </a:t>
            </a:r>
            <a:r>
              <a:rPr lang="en-US" altLang="zh-CN" sz="1200" b="1" i="1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AAAI</a:t>
            </a:r>
            <a:r>
              <a:rPr lang="en-US" altLang="zh-CN" sz="1200" i="1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2019</a:t>
            </a:r>
            <a:r>
              <a:rPr lang="en-US" altLang="zh-CN" sz="120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.</a:t>
            </a:r>
            <a:endParaRPr lang="zh-CN" altLang="en-US" sz="120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956713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486" y="177832"/>
            <a:ext cx="7886700" cy="994172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 altLang="zh-CN" sz="2700" b="1" dirty="0" err="1"/>
              <a:t>FastSpeech</a:t>
            </a:r>
            <a:endParaRPr lang="zh-CN" altLang="en-US" sz="2700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7C67F9E-6C2D-4FB4-95AE-502282F11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781" y="1172004"/>
            <a:ext cx="7997015" cy="374289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/>
              <a:t>Key improvements</a:t>
            </a:r>
          </a:p>
          <a:p>
            <a:pPr lvl="1">
              <a:lnSpc>
                <a:spcPct val="100000"/>
              </a:lnSpc>
            </a:pPr>
            <a:r>
              <a:rPr lang="en-US" altLang="zh-CN">
                <a:solidFill>
                  <a:prstClr val="black"/>
                </a:solidFill>
              </a:rPr>
              <a:t>Generate mel-spectrogram in parallel (for speedup)</a:t>
            </a:r>
          </a:p>
          <a:p>
            <a:pPr lvl="1">
              <a:lnSpc>
                <a:spcPct val="100000"/>
              </a:lnSpc>
            </a:pPr>
            <a:r>
              <a:rPr lang="en-US" altLang="zh-CN">
                <a:solidFill>
                  <a:prstClr val="black"/>
                </a:solidFill>
              </a:rPr>
              <a:t>Remove the attention mechanism between text and speech (for robustness)</a:t>
            </a:r>
          </a:p>
          <a:p>
            <a:pPr lvl="1">
              <a:lnSpc>
                <a:spcPct val="100000"/>
              </a:lnSpc>
            </a:pPr>
            <a:r>
              <a:rPr lang="en-US" altLang="zh-CN">
                <a:solidFill>
                  <a:prstClr val="black"/>
                </a:solidFill>
              </a:rPr>
              <a:t>Feed-forward transformer with length regulator (for controllability)</a:t>
            </a:r>
          </a:p>
          <a:p>
            <a:pPr lvl="1">
              <a:lnSpc>
                <a:spcPct val="100000"/>
              </a:lnSpc>
            </a:pPr>
            <a:endParaRPr lang="en-US" altLang="zh-CN"/>
          </a:p>
          <a:p>
            <a:pPr>
              <a:lnSpc>
                <a:spcPct val="100000"/>
              </a:lnSpc>
            </a:pPr>
            <a:r>
              <a:rPr lang="en-US" altLang="zh-CN"/>
              <a:t>FastSpeech has the following advantages</a:t>
            </a:r>
          </a:p>
          <a:p>
            <a:pPr lvl="1">
              <a:lnSpc>
                <a:spcPct val="100000"/>
              </a:lnSpc>
            </a:pPr>
            <a:r>
              <a:rPr lang="en-US" altLang="zh-CN" b="1"/>
              <a:t>Extremely fast</a:t>
            </a:r>
            <a:r>
              <a:rPr lang="en-US" altLang="zh-CN"/>
              <a:t>: </a:t>
            </a:r>
            <a:r>
              <a:rPr lang="en-US" altLang="zh-CN" b="1"/>
              <a:t>270x</a:t>
            </a:r>
            <a:r>
              <a:rPr lang="en-US" altLang="zh-CN"/>
              <a:t> inference speedup on mel-spectrogram generation, </a:t>
            </a:r>
            <a:r>
              <a:rPr lang="en-US" altLang="zh-CN" b="1"/>
              <a:t>38x</a:t>
            </a:r>
            <a:r>
              <a:rPr lang="en-US" altLang="zh-CN"/>
              <a:t> speedup on voice generation!</a:t>
            </a:r>
          </a:p>
          <a:p>
            <a:pPr lvl="1">
              <a:lnSpc>
                <a:spcPct val="100000"/>
              </a:lnSpc>
            </a:pPr>
            <a:r>
              <a:rPr lang="en-US" altLang="zh-CN" b="1"/>
              <a:t>Robust</a:t>
            </a:r>
            <a:r>
              <a:rPr lang="en-US" altLang="zh-CN"/>
              <a:t>: no bad case of words skipping and repeating.</a:t>
            </a:r>
          </a:p>
          <a:p>
            <a:pPr lvl="1">
              <a:lnSpc>
                <a:spcPct val="100000"/>
              </a:lnSpc>
            </a:pPr>
            <a:r>
              <a:rPr lang="en-US" altLang="zh-CN" b="1"/>
              <a:t>Controllable</a:t>
            </a:r>
            <a:r>
              <a:rPr lang="en-US" altLang="zh-CN"/>
              <a:t>: can control voice speed and prosody.</a:t>
            </a:r>
          </a:p>
          <a:p>
            <a:pPr lvl="1">
              <a:lnSpc>
                <a:spcPct val="100000"/>
              </a:lnSpc>
            </a:pPr>
            <a:r>
              <a:rPr lang="en-US" altLang="zh-CN" b="1"/>
              <a:t>Voice quality</a:t>
            </a:r>
            <a:r>
              <a:rPr lang="en-US" altLang="zh-CN"/>
              <a:t>: on par or better than online/SOTA model.</a:t>
            </a:r>
          </a:p>
        </p:txBody>
      </p:sp>
    </p:spTree>
    <p:extLst>
      <p:ext uri="{BB962C8B-B14F-4D97-AF65-F5344CB8AC3E}">
        <p14:creationId xmlns:p14="http://schemas.microsoft.com/office/powerpoint/2010/main" val="97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01752" y="136684"/>
            <a:ext cx="7886700" cy="994172"/>
          </a:xfrm>
        </p:spPr>
        <p:txBody>
          <a:bodyPr>
            <a:normAutofit/>
          </a:bodyPr>
          <a:lstStyle/>
          <a:p>
            <a:r>
              <a:rPr lang="en-US" altLang="zh-CN" sz="2700" b="1" dirty="0"/>
              <a:t>Framework: Feed-Forward Transformer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5D232C-C514-4C34-8CD0-30F8207E15AB}"/>
              </a:ext>
            </a:extLst>
          </p:cNvPr>
          <p:cNvSpPr txBox="1">
            <a:spLocks/>
          </p:cNvSpPr>
          <p:nvPr/>
        </p:nvSpPr>
        <p:spPr>
          <a:xfrm>
            <a:off x="3019594" y="1238022"/>
            <a:ext cx="5983169" cy="312411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lvl="1" indent="-171450" defTabSz="685800">
              <a:lnSpc>
                <a:spcPct val="100000"/>
              </a:lnSpc>
              <a:spcBef>
                <a:spcPts val="375"/>
              </a:spcBef>
            </a:pPr>
            <a:r>
              <a:rPr lang="en-US" altLang="zh-CN" sz="15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Phoneme </a:t>
            </a:r>
            <a:r>
              <a:rPr lang="en-US" altLang="zh-CN" sz="15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  <a:sym typeface="Wingdings" panose="05000000000000000000" pitchFamily="2" charset="2"/>
              </a:rPr>
              <a:t>----&gt; Mel-spectrogram -----&gt; Voice</a:t>
            </a:r>
          </a:p>
          <a:p>
            <a:pPr marL="514350" lvl="1" indent="-171450" defTabSz="685800">
              <a:lnSpc>
                <a:spcPct val="100000"/>
              </a:lnSpc>
              <a:spcBef>
                <a:spcPts val="375"/>
              </a:spcBef>
            </a:pPr>
            <a:endParaRPr lang="en-US" altLang="zh-CN" sz="1500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514350" lvl="1" indent="-171450" defTabSz="685800">
              <a:lnSpc>
                <a:spcPct val="100000"/>
              </a:lnSpc>
              <a:spcBef>
                <a:spcPts val="375"/>
              </a:spcBef>
            </a:pPr>
            <a:endParaRPr lang="en-US" altLang="zh-CN" sz="1500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514350" lvl="1" indent="-171450" defTabSz="685800">
              <a:lnSpc>
                <a:spcPct val="100000"/>
              </a:lnSpc>
              <a:spcBef>
                <a:spcPts val="375"/>
              </a:spcBef>
            </a:pPr>
            <a:r>
              <a:rPr lang="en-US" altLang="zh-CN" sz="15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Feed-forward transformer: generate </a:t>
            </a:r>
            <a:r>
              <a:rPr lang="en-US" altLang="zh-CN" sz="1500" dirty="0" err="1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mel</a:t>
            </a:r>
            <a:r>
              <a:rPr lang="en-US" altLang="zh-CN" sz="15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-spectrogram in parallel both in training and inference (speedup) </a:t>
            </a:r>
          </a:p>
          <a:p>
            <a:pPr marL="514350" lvl="1" indent="-171450" defTabSz="685800">
              <a:lnSpc>
                <a:spcPct val="100000"/>
              </a:lnSpc>
              <a:spcBef>
                <a:spcPts val="375"/>
              </a:spcBef>
            </a:pPr>
            <a:r>
              <a:rPr lang="en-US" altLang="zh-CN" sz="15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Remove the attention mechanism between text and speech (robustness)</a:t>
            </a:r>
          </a:p>
          <a:p>
            <a:pPr marL="514350" lvl="1" indent="-171450" defTabSz="685800">
              <a:lnSpc>
                <a:spcPct val="100000"/>
              </a:lnSpc>
              <a:spcBef>
                <a:spcPts val="375"/>
              </a:spcBef>
            </a:pPr>
            <a:r>
              <a:rPr lang="en-US" altLang="zh-CN" sz="15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Length Regulator: bridge the length mismatch between phoneme and </a:t>
            </a:r>
            <a:r>
              <a:rPr lang="en-US" altLang="zh-CN" sz="1500" dirty="0" err="1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mel</a:t>
            </a:r>
            <a:r>
              <a:rPr lang="en-US" altLang="zh-CN" sz="15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sequence (controllability)</a:t>
            </a:r>
          </a:p>
          <a:p>
            <a:pPr marL="514350" lvl="1" indent="-171450" defTabSz="685800">
              <a:lnSpc>
                <a:spcPct val="100000"/>
              </a:lnSpc>
              <a:spcBef>
                <a:spcPts val="375"/>
              </a:spcBef>
            </a:pPr>
            <a:endParaRPr lang="en-US" altLang="zh-CN" sz="1500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3E9DE2-220D-43A1-B73D-B2A426E56C01}"/>
              </a:ext>
            </a:extLst>
          </p:cNvPr>
          <p:cNvGrpSpPr/>
          <p:nvPr/>
        </p:nvGrpSpPr>
        <p:grpSpPr>
          <a:xfrm>
            <a:off x="363423" y="983051"/>
            <a:ext cx="2836034" cy="3888581"/>
            <a:chOff x="1730941" y="1275788"/>
            <a:chExt cx="3781378" cy="518477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62465A5-F2E4-4487-B9AD-5B96E0809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0941" y="1275788"/>
              <a:ext cx="3362590" cy="518477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E9438A-4E2C-40BA-AA42-0BE4B067E83E}"/>
                </a:ext>
              </a:extLst>
            </p:cNvPr>
            <p:cNvSpPr/>
            <p:nvPr/>
          </p:nvSpPr>
          <p:spPr>
            <a:xfrm>
              <a:off x="3783897" y="1493909"/>
              <a:ext cx="17284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2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Mel-spectrogram </a:t>
              </a:r>
              <a:endParaRPr lang="en-US" sz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A2BD4A95-D378-45E5-9BB9-235EA63C2862}"/>
              </a:ext>
            </a:extLst>
          </p:cNvPr>
          <p:cNvSpPr/>
          <p:nvPr/>
        </p:nvSpPr>
        <p:spPr>
          <a:xfrm>
            <a:off x="5903782" y="1083736"/>
            <a:ext cx="86132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zh-CN" sz="135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  <a:sym typeface="Wingdings" panose="05000000000000000000" pitchFamily="2" charset="2"/>
              </a:rPr>
              <a:t>(vocoder)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683317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01752" y="136684"/>
            <a:ext cx="7886700" cy="994172"/>
          </a:xfrm>
        </p:spPr>
        <p:txBody>
          <a:bodyPr>
            <a:normAutofit/>
          </a:bodyPr>
          <a:lstStyle/>
          <a:p>
            <a:r>
              <a:rPr lang="en-US" altLang="zh-CN" sz="2700" b="1"/>
              <a:t>Framework: FFT block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93D458-B8C5-4A21-9B3C-936AD0DA8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21" y="988185"/>
            <a:ext cx="2521943" cy="388858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C9CC126-606D-444F-8ECE-877DB85D47F9}"/>
              </a:ext>
            </a:extLst>
          </p:cNvPr>
          <p:cNvCxnSpPr>
            <a:cxnSpLocks/>
          </p:cNvCxnSpPr>
          <p:nvPr/>
        </p:nvCxnSpPr>
        <p:spPr>
          <a:xfrm>
            <a:off x="2348612" y="2309203"/>
            <a:ext cx="853244" cy="60182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58E2568-F8EA-4128-B2D2-0976115B3EDA}"/>
              </a:ext>
            </a:extLst>
          </p:cNvPr>
          <p:cNvCxnSpPr>
            <a:cxnSpLocks/>
          </p:cNvCxnSpPr>
          <p:nvPr/>
        </p:nvCxnSpPr>
        <p:spPr>
          <a:xfrm flipV="1">
            <a:off x="2344244" y="3035867"/>
            <a:ext cx="857612" cy="5429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2E94813-A5BB-4A75-B00E-D83258D0E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1856" y="1395716"/>
            <a:ext cx="1807181" cy="3136106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60E9B1C-29DE-44FB-A338-4DC16A3AF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9979" y="1526189"/>
            <a:ext cx="3597900" cy="276968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1500" dirty="0"/>
              <a:t>FFT (Feed-Forward Transformer) block: basic block from Transformer, stack N layers. </a:t>
            </a:r>
          </a:p>
          <a:p>
            <a:pPr>
              <a:lnSpc>
                <a:spcPct val="100000"/>
              </a:lnSpc>
            </a:pPr>
            <a:endParaRPr lang="en-US" altLang="zh-CN" sz="1500" dirty="0"/>
          </a:p>
          <a:p>
            <a:pPr>
              <a:lnSpc>
                <a:spcPct val="100000"/>
              </a:lnSpc>
            </a:pPr>
            <a:r>
              <a:rPr lang="en-US" altLang="zh-CN" sz="1500" dirty="0"/>
              <a:t>Replace dense connection with 1D convolution in speech problem.</a:t>
            </a:r>
          </a:p>
          <a:p>
            <a:pPr>
              <a:lnSpc>
                <a:spcPct val="100000"/>
              </a:lnSpc>
            </a:pPr>
            <a:endParaRPr lang="en-US" altLang="zh-CN" sz="1500" dirty="0"/>
          </a:p>
          <a:p>
            <a:pPr>
              <a:lnSpc>
                <a:spcPct val="100000"/>
              </a:lnSpc>
            </a:pPr>
            <a:r>
              <a:rPr lang="en-US" altLang="zh-CN" sz="1500" dirty="0"/>
              <a:t>Share the same model structure between the phoneme side and </a:t>
            </a:r>
            <a:r>
              <a:rPr lang="en-US" altLang="zh-CN" sz="1500" dirty="0" err="1"/>
              <a:t>mel</a:t>
            </a:r>
            <a:r>
              <a:rPr lang="en-US" altLang="zh-CN" sz="1500" dirty="0"/>
              <a:t> side.</a:t>
            </a:r>
          </a:p>
          <a:p>
            <a:pPr>
              <a:lnSpc>
                <a:spcPct val="100000"/>
              </a:lnSpc>
            </a:pPr>
            <a:endParaRPr lang="en-US" altLang="zh-CN" sz="1500" dirty="0"/>
          </a:p>
          <a:p>
            <a:pPr marL="342900" lvl="1" indent="0">
              <a:lnSpc>
                <a:spcPct val="100000"/>
              </a:lnSpc>
              <a:buNone/>
            </a:pPr>
            <a:endParaRPr lang="en-US" altLang="zh-CN" sz="1500" dirty="0"/>
          </a:p>
          <a:p>
            <a:pPr lvl="1">
              <a:lnSpc>
                <a:spcPct val="100000"/>
              </a:lnSpc>
            </a:pPr>
            <a:endParaRPr lang="en-US" altLang="zh-CN" sz="1500" dirty="0"/>
          </a:p>
          <a:p>
            <a:pPr marL="0" indent="0">
              <a:buNone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776530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1555</TotalTime>
  <Words>1140</Words>
  <Application>Microsoft Office PowerPoint</Application>
  <PresentationFormat>全屏显示(16:9)</PresentationFormat>
  <Paragraphs>190</Paragraphs>
  <Slides>114</Slides>
  <Notes>18</Notes>
  <HiddenSlides>0</HiddenSlides>
  <MMClips>10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114</vt:i4>
      </vt:variant>
    </vt:vector>
  </HeadingPairs>
  <TitlesOfParts>
    <vt:vector size="124" baseType="lpstr">
      <vt:lpstr>等线</vt:lpstr>
      <vt:lpstr>等线 Light</vt:lpstr>
      <vt:lpstr>Arial</vt:lpstr>
      <vt:lpstr>Calibri</vt:lpstr>
      <vt:lpstr>Calibri Light</vt:lpstr>
      <vt:lpstr>Roboto</vt:lpstr>
      <vt:lpstr>Segoe UI</vt:lpstr>
      <vt:lpstr>Wingdings</vt:lpstr>
      <vt:lpstr>Office 主题​​</vt:lpstr>
      <vt:lpstr>Office Theme</vt:lpstr>
      <vt:lpstr>人工智能引论</vt:lpstr>
      <vt:lpstr>PowerPoint 演示文稿</vt:lpstr>
      <vt:lpstr>人工智能与听觉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Frame or Window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人工智能与听觉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Problem</vt:lpstr>
      <vt:lpstr>Problem</vt:lpstr>
      <vt:lpstr>FastSpeech</vt:lpstr>
      <vt:lpstr>Framework: Feed-Forward Transformer</vt:lpstr>
      <vt:lpstr>Framework: FFT block</vt:lpstr>
      <vt:lpstr>Framework: Length Regulator</vt:lpstr>
      <vt:lpstr>Framework: Duaration Predictor</vt:lpstr>
      <vt:lpstr>Framework: Feed-Forward Transformer</vt:lpstr>
      <vt:lpstr>Inference speedup</vt:lpstr>
      <vt:lpstr>Robustness</vt:lpstr>
      <vt:lpstr>Controllability</vt:lpstr>
      <vt:lpstr>Speech synthesis quality</vt:lpstr>
      <vt:lpstr>Analyze on FastSpeech</vt:lpstr>
      <vt:lpstr>Analyze on FastSpeech</vt:lpstr>
      <vt:lpstr>FastSpeech 2</vt:lpstr>
      <vt:lpstr>FastSpeech 2</vt:lpstr>
      <vt:lpstr>FastSpeech 2</vt:lpstr>
      <vt:lpstr>Analysis on variance information</vt:lpstr>
      <vt:lpstr>Ablation study</vt:lpstr>
      <vt:lpstr>参考书目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Ruihua song</dc:creator>
  <cp:lastModifiedBy>webuser</cp:lastModifiedBy>
  <cp:revision>57</cp:revision>
  <dcterms:created xsi:type="dcterms:W3CDTF">2022-07-25T09:47:43Z</dcterms:created>
  <dcterms:modified xsi:type="dcterms:W3CDTF">2023-12-20T14:48:47Z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2022-07-25T00:00:00Z</vt:filetime>
  </property>
</Properties>
</file>